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79" r:id="rId9"/>
    <p:sldId id="280" r:id="rId10"/>
    <p:sldId id="278" r:id="rId11"/>
    <p:sldId id="281" r:id="rId12"/>
    <p:sldId id="282" r:id="rId13"/>
    <p:sldId id="283" r:id="rId14"/>
    <p:sldId id="284" r:id="rId15"/>
    <p:sldId id="285" r:id="rId16"/>
    <p:sldId id="267" r:id="rId17"/>
    <p:sldId id="269" r:id="rId18"/>
    <p:sldId id="286" r:id="rId19"/>
    <p:sldId id="298" r:id="rId20"/>
    <p:sldId id="287" r:id="rId21"/>
    <p:sldId id="294" r:id="rId22"/>
    <p:sldId id="296" r:id="rId23"/>
    <p:sldId id="297" r:id="rId24"/>
    <p:sldId id="299" r:id="rId25"/>
    <p:sldId id="302" r:id="rId26"/>
    <p:sldId id="270" r:id="rId27"/>
    <p:sldId id="288" r:id="rId28"/>
    <p:sldId id="289" r:id="rId29"/>
    <p:sldId id="292" r:id="rId30"/>
    <p:sldId id="290" r:id="rId31"/>
    <p:sldId id="293" r:id="rId32"/>
    <p:sldId id="268" r:id="rId33"/>
    <p:sldId id="271" r:id="rId34"/>
    <p:sldId id="273" r:id="rId35"/>
    <p:sldId id="274" r:id="rId36"/>
    <p:sldId id="272" r:id="rId37"/>
    <p:sldId id="300" r:id="rId38"/>
    <p:sldId id="301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467D"/>
    <a:srgbClr val="355AA3"/>
    <a:srgbClr val="EF7011"/>
    <a:srgbClr val="6B98E9"/>
    <a:srgbClr val="4980E2"/>
    <a:srgbClr val="2060D2"/>
    <a:srgbClr val="4980E3"/>
    <a:srgbClr val="294983"/>
    <a:srgbClr val="3D68BA"/>
    <a:srgbClr val="3863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17CCAA-2EE9-87BA-3FED-9498F2D31F1D}" v="6" dt="2022-04-17T11:13:30.807"/>
    <p1510:client id="{7D968022-08B3-14D7-2849-4642BC44AC9E}" v="199" dt="2022-04-17T11:42:40.530"/>
    <p1510:client id="{C4AEB174-786B-BE8B-3A5E-F80FF67B55FA}" v="95" dt="2022-04-17T13:14:24.381"/>
    <p1510:client id="{D807B1F6-6D90-BAC8-5D9F-84E7BCEA8928}" v="395" dt="2022-04-17T12:43:41.155"/>
    <p1510:client id="{DFDA7C31-C272-8653-3691-7D6BE4D3825D}" v="148" dt="2022-04-17T11:27:25.033"/>
    <p1510:client id="{F1F4C36C-4188-40DE-7292-8EC862B259BB}" v="212" dt="2022-04-17T11:56:17.1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775859132417099E-2"/>
          <c:y val="0.10709326725752294"/>
          <c:w val="0.957053904035706"/>
          <c:h val="0.8518801625617548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1905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explosion val="7"/>
          <c:dPt>
            <c:idx val="0"/>
            <c:bubble3D val="0"/>
            <c:spPr>
              <a:solidFill>
                <a:srgbClr val="355AA3"/>
              </a:solidFill>
              <a:ln w="19050">
                <a:solidFill>
                  <a:schemeClr val="l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51BE-48EF-AD01-1F09C025BA69}"/>
              </c:ext>
            </c:extLst>
          </c:dPt>
          <c:dPt>
            <c:idx val="1"/>
            <c:bubble3D val="0"/>
            <c:spPr>
              <a:solidFill>
                <a:srgbClr val="4980E3"/>
              </a:solidFill>
              <a:ln w="19050">
                <a:solidFill>
                  <a:schemeClr val="l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1BE-48EF-AD01-1F09C025BA69}"/>
              </c:ext>
            </c:extLst>
          </c:dPt>
          <c:dPt>
            <c:idx val="2"/>
            <c:bubble3D val="0"/>
            <c:spPr>
              <a:solidFill>
                <a:srgbClr val="6B98E9"/>
              </a:solidFill>
              <a:ln w="19050">
                <a:solidFill>
                  <a:schemeClr val="l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1BE-48EF-AD01-1F09C025BA69}"/>
              </c:ext>
            </c:extLst>
          </c:dPt>
          <c:dPt>
            <c:idx val="3"/>
            <c:bubble3D val="0"/>
            <c:spPr>
              <a:solidFill>
                <a:srgbClr val="244072"/>
              </a:solidFill>
              <a:ln w="19050">
                <a:solidFill>
                  <a:schemeClr val="l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51BE-48EF-AD01-1F09C025BA69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BE-48EF-AD01-1F09C025BA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DBE90-FCC7-4F70-ADF9-695C9B1A8A43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82E16-1583-43A4-B5AF-E5B01E59F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710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1EF9-AF86-4BCA-BB9E-34690D8C02E8}" type="datetime1">
              <a:rPr lang="ko-KR" altLang="en-US" smtClean="0"/>
              <a:t>2022-04-18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5501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462D1-4045-43E1-BA01-B83B01FFF83A}" type="datetime1">
              <a:rPr lang="ko-KR" altLang="en-US" smtClean="0"/>
              <a:t>2022-04-18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9266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E5B19-781D-4410-A1B7-E2B5B9A2D79C}" type="datetime1">
              <a:rPr lang="ko-KR" altLang="en-US" smtClean="0"/>
              <a:t>2022-04-18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552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F3252-20B2-4780-9332-834A68E17867}" type="datetime1">
              <a:rPr lang="ko-KR" altLang="en-US" smtClean="0"/>
              <a:t>2022-04-18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750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B6408-656B-4CE6-B84B-E83772ABCD7F}" type="datetime1">
              <a:rPr lang="ko-KR" altLang="en-US" smtClean="0"/>
              <a:t>2022-04-18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71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00AA-5801-43AB-B1AE-3D627E2304D2}" type="datetime1">
              <a:rPr lang="ko-KR" altLang="en-US" smtClean="0"/>
              <a:t>2022-04-18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143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B8C5-911C-4DAC-BCE9-2D7324A1E9F7}" type="datetime1">
              <a:rPr lang="ko-KR" altLang="en-US" smtClean="0"/>
              <a:t>2022-04-18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47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82EB8-F235-4E15-8819-02D679E7A4F5}" type="datetime1">
              <a:rPr lang="ko-KR" altLang="en-US" smtClean="0"/>
              <a:t>2022-04-18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52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1B42-2DA0-4E45-B227-ED0AE02E8CB3}" type="datetime1">
              <a:rPr lang="ko-KR" altLang="en-US" smtClean="0"/>
              <a:t>2022-04-18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390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361D-EACD-495C-ACED-52DB0109A863}" type="datetime1">
              <a:rPr lang="ko-KR" altLang="en-US" smtClean="0"/>
              <a:t>2022-04-18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809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4D554-CBE0-487B-9E91-558F2639CCE9}" type="datetime1">
              <a:rPr lang="ko-KR" altLang="en-US" smtClean="0"/>
              <a:t>2022-04-18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534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0791F-4756-4C2C-BB9C-F7D9DB90C8F5}" type="datetime1">
              <a:rPr lang="ko-KR" altLang="en-US" smtClean="0"/>
              <a:t>2022-04-18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D995D-73A2-407A-9CE0-18A25EA838E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69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30320" y="2168843"/>
            <a:ext cx="4663440" cy="1234757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rgbClr val="FFC000"/>
                </a:solidFill>
              </a:rPr>
              <a:t>FIRST.GG</a:t>
            </a:r>
            <a:endParaRPr lang="ko-KR" altLang="en-US" sz="7200" b="1" dirty="0">
              <a:solidFill>
                <a:srgbClr val="FFC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711440" y="3697815"/>
            <a:ext cx="751840" cy="47206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600" dirty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3830320" y="3713006"/>
            <a:ext cx="3728720" cy="456878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김종진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이동규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장은영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주해진</a:t>
            </a:r>
          </a:p>
        </p:txBody>
      </p:sp>
    </p:spTree>
    <p:extLst>
      <p:ext uri="{BB962C8B-B14F-4D97-AF65-F5344CB8AC3E}">
        <p14:creationId xmlns:p14="http://schemas.microsoft.com/office/powerpoint/2010/main" val="425775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제목 1"/>
          <p:cNvGrpSpPr/>
          <p:nvPr/>
        </p:nvGrpSpPr>
        <p:grpSpPr>
          <a:xfrm>
            <a:off x="0" y="0"/>
            <a:ext cx="12192000" cy="1137920"/>
            <a:chOff x="0" y="0"/>
            <a:chExt cx="12192000" cy="1137919"/>
          </a:xfrm>
        </p:grpSpPr>
        <p:sp>
          <p:nvSpPr>
            <p:cNvPr id="343" name="직사각형"/>
            <p:cNvSpPr/>
            <p:nvPr/>
          </p:nvSpPr>
          <p:spPr>
            <a:xfrm>
              <a:off x="0" y="0"/>
              <a:ext cx="12192000" cy="1137920"/>
            </a:xfrm>
            <a:prstGeom prst="rect">
              <a:avLst/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0000"/>
                </a:lnSpc>
                <a:defRPr sz="4400" b="1">
                  <a:solidFill>
                    <a:schemeClr val="accent4"/>
                  </a:solidFill>
                </a:defRPr>
              </a:pPr>
              <a:endParaRPr/>
            </a:p>
          </p:txBody>
        </p:sp>
        <p:sp>
          <p:nvSpPr>
            <p:cNvPr id="344" name="FIRST.GG"/>
            <p:cNvSpPr txBox="1"/>
            <p:nvPr/>
          </p:nvSpPr>
          <p:spPr>
            <a:xfrm>
              <a:off x="45719" y="0"/>
              <a:ext cx="12100561" cy="1137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/>
            <a:p>
              <a:pPr>
                <a:lnSpc>
                  <a:spcPct val="90000"/>
                </a:lnSpc>
                <a:defRPr sz="4400" b="1">
                  <a:solidFill>
                    <a:schemeClr val="accent4"/>
                  </a:solidFill>
                </a:defRPr>
              </a:pPr>
              <a:r>
                <a:t>  </a:t>
              </a:r>
              <a:r>
                <a:rPr sz="3600"/>
                <a:t>FIRST.GG</a:t>
              </a:r>
            </a:p>
          </p:txBody>
        </p:sp>
      </p:grpSp>
      <p:grpSp>
        <p:nvGrpSpPr>
          <p:cNvPr id="348" name="모서리가 둥근 직사각형 4"/>
          <p:cNvGrpSpPr/>
          <p:nvPr/>
        </p:nvGrpSpPr>
        <p:grpSpPr>
          <a:xfrm>
            <a:off x="3007360" y="298828"/>
            <a:ext cx="7853681" cy="536387"/>
            <a:chOff x="0" y="0"/>
            <a:chExt cx="7853680" cy="536386"/>
          </a:xfrm>
        </p:grpSpPr>
        <p:sp>
          <p:nvSpPr>
            <p:cNvPr id="346" name="모서리가 둥근 직사각형"/>
            <p:cNvSpPr/>
            <p:nvPr/>
          </p:nvSpPr>
          <p:spPr>
            <a:xfrm>
              <a:off x="0" y="0"/>
              <a:ext cx="7853681" cy="53638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203864"/>
                  </a:solidFill>
                </a:defRPr>
              </a:pPr>
              <a:endParaRPr/>
            </a:p>
          </p:txBody>
        </p:sp>
        <p:sp>
          <p:nvSpPr>
            <p:cNvPr id="347" name="DB 모델링"/>
            <p:cNvSpPr txBox="1"/>
            <p:nvPr/>
          </p:nvSpPr>
          <p:spPr>
            <a:xfrm>
              <a:off x="78253" y="74769"/>
              <a:ext cx="769717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solidFill>
                    <a:srgbClr val="203864"/>
                  </a:solidFill>
                </a:defRPr>
              </a:pPr>
              <a:r>
                <a:t>DB 모델링</a:t>
              </a:r>
            </a:p>
          </p:txBody>
        </p:sp>
      </p:grpSp>
      <p:grpSp>
        <p:nvGrpSpPr>
          <p:cNvPr id="351" name="모서리가 둥근 직사각형 6"/>
          <p:cNvGrpSpPr/>
          <p:nvPr/>
        </p:nvGrpSpPr>
        <p:grpSpPr>
          <a:xfrm>
            <a:off x="11104880" y="315114"/>
            <a:ext cx="843281" cy="503814"/>
            <a:chOff x="0" y="0"/>
            <a:chExt cx="843280" cy="503812"/>
          </a:xfrm>
        </p:grpSpPr>
        <p:sp>
          <p:nvSpPr>
            <p:cNvPr id="349" name="모서리가 둥근 직사각형"/>
            <p:cNvSpPr/>
            <p:nvPr/>
          </p:nvSpPr>
          <p:spPr>
            <a:xfrm>
              <a:off x="0" y="0"/>
              <a:ext cx="843281" cy="503813"/>
            </a:xfrm>
            <a:prstGeom prst="roundRect">
              <a:avLst>
                <a:gd name="adj" fmla="val 16667"/>
              </a:avLst>
            </a:prstGeom>
            <a:solidFill>
              <a:srgbClr val="FFD966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350" name="1조"/>
            <p:cNvSpPr txBox="1"/>
            <p:nvPr/>
          </p:nvSpPr>
          <p:spPr>
            <a:xfrm>
              <a:off x="76663" y="78422"/>
              <a:ext cx="689954" cy="346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/>
              </a:pPr>
              <a:r>
                <a:t>1조</a:t>
              </a:r>
            </a:p>
          </p:txBody>
        </p:sp>
      </p:grpSp>
      <p:grpSp>
        <p:nvGrpSpPr>
          <p:cNvPr id="354" name="직사각형 15"/>
          <p:cNvGrpSpPr/>
          <p:nvPr/>
        </p:nvGrpSpPr>
        <p:grpSpPr>
          <a:xfrm>
            <a:off x="0" y="1134040"/>
            <a:ext cx="12192000" cy="459089"/>
            <a:chOff x="0" y="0"/>
            <a:chExt cx="12192000" cy="459088"/>
          </a:xfrm>
        </p:grpSpPr>
        <p:sp>
          <p:nvSpPr>
            <p:cNvPr id="352" name="직사각형"/>
            <p:cNvSpPr/>
            <p:nvPr/>
          </p:nvSpPr>
          <p:spPr>
            <a:xfrm>
              <a:off x="0" y="-1"/>
              <a:ext cx="12192000" cy="459090"/>
            </a:xfrm>
            <a:prstGeom prst="rect">
              <a:avLst/>
            </a:prstGeom>
            <a:solidFill>
              <a:srgbClr val="294983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solidFill>
                    <a:srgbClr val="FFD966"/>
                  </a:solidFill>
                </a:defRPr>
              </a:pPr>
              <a:endParaRPr/>
            </a:p>
          </p:txBody>
        </p:sp>
        <p:sp>
          <p:nvSpPr>
            <p:cNvPr id="353" name="|  관계도  |  클래스 모델링  |  DB 모델링  |  스토리보드  |"/>
            <p:cNvSpPr txBox="1"/>
            <p:nvPr/>
          </p:nvSpPr>
          <p:spPr>
            <a:xfrm>
              <a:off x="52069" y="59869"/>
              <a:ext cx="12087861" cy="339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600">
                  <a:solidFill>
                    <a:srgbClr val="FFD966"/>
                  </a:solidFill>
                </a:defRPr>
              </a:pPr>
              <a:r>
                <a:t>  </a:t>
              </a:r>
              <a:r>
                <a:rPr sz="1400"/>
                <a:t>|  관계도  |  클래스 모델링  </a:t>
              </a:r>
              <a:r>
                <a:rPr sz="1400" b="1"/>
                <a:t>|  DB 모델링  </a:t>
              </a:r>
              <a:r>
                <a:rPr sz="1400"/>
                <a:t>|  스토리보드  | </a:t>
              </a:r>
            </a:p>
          </p:txBody>
        </p:sp>
      </p:grpSp>
      <p:graphicFrame>
        <p:nvGraphicFramePr>
          <p:cNvPr id="355" name="표 1"/>
          <p:cNvGraphicFramePr/>
          <p:nvPr>
            <p:extLst>
              <p:ext uri="{D42A27DB-BD31-4B8C-83A1-F6EECF244321}">
                <p14:modId xmlns:p14="http://schemas.microsoft.com/office/powerpoint/2010/main" val="644089579"/>
              </p:ext>
            </p:extLst>
          </p:nvPr>
        </p:nvGraphicFramePr>
        <p:xfrm>
          <a:off x="362004" y="2116299"/>
          <a:ext cx="3555999" cy="219754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457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326">
                <a:tc gridSpan="3"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dirty="0">
                          <a:solidFill>
                            <a:srgbClr val="203864"/>
                          </a:solidFill>
                        </a:rPr>
                        <a:t>USER</a:t>
                      </a:r>
                    </a:p>
                  </a:txBody>
                  <a:tcPr marL="45720" marR="45720" horzOverflow="overflow"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2266"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rPr dirty="0"/>
                        <a:t>PK</a:t>
                      </a:r>
                    </a:p>
                    <a:p>
                      <a:pPr algn="l">
                        <a:defRPr sz="1600"/>
                      </a:pPr>
                      <a:endParaRPr dirty="0"/>
                    </a:p>
                    <a:p>
                      <a:pPr algn="l">
                        <a:defRPr sz="1600"/>
                      </a:pPr>
                      <a:endParaRPr dirty="0"/>
                    </a:p>
                    <a:p>
                      <a:pPr algn="l">
                        <a:defRPr sz="1600"/>
                      </a:pPr>
                      <a:endParaRPr dirty="0"/>
                    </a:p>
                    <a:p>
                      <a:pPr algn="l">
                        <a:defRPr sz="1600"/>
                      </a:pPr>
                      <a:endParaRPr dirty="0"/>
                    </a:p>
                    <a:p>
                      <a:pPr algn="l">
                        <a:defRPr sz="1600"/>
                      </a:pPr>
                      <a:r>
                        <a:rPr dirty="0"/>
                        <a:t>N</a:t>
                      </a:r>
                    </a:p>
                    <a:p>
                      <a:pPr algn="l">
                        <a:defRPr sz="1600"/>
                      </a:pPr>
                      <a:endParaRPr dirty="0"/>
                    </a:p>
                  </a:txBody>
                  <a:tcPr marL="45720" marR="45720" horzOverflow="overflow"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dirty="0"/>
                        <a:t>SEQ
ID
PW
USERNAME
EMAIL
INTRO
AUTH</a:t>
                      </a:r>
                    </a:p>
                  </a:txBody>
                  <a:tcPr marL="45720" marR="45720" horzOverflow="overflow">
                    <a:solidFill>
                      <a:srgbClr val="FFFFFF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rPr dirty="0"/>
                        <a:t>INT(10)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VARCHAR(20)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VARCHAR(20)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VARCHAR(20)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VARCHAR(50)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VARCHAR(500)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INT(1)</a:t>
                      </a:r>
                    </a:p>
                  </a:txBody>
                  <a:tcPr marL="45720" marR="45720" horzOverflow="overflow">
                    <a:solidFill>
                      <a:srgbClr val="FFFFFF">
                        <a:alpha val="5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6" name="표 7"/>
          <p:cNvGraphicFramePr/>
          <p:nvPr>
            <p:extLst>
              <p:ext uri="{D42A27DB-BD31-4B8C-83A1-F6EECF244321}">
                <p14:modId xmlns:p14="http://schemas.microsoft.com/office/powerpoint/2010/main" val="1402544457"/>
              </p:ext>
            </p:extLst>
          </p:nvPr>
        </p:nvGraphicFramePr>
        <p:xfrm>
          <a:off x="7936845" y="2003080"/>
          <a:ext cx="3820162" cy="216289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49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0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372">
                <a:tc gridSpan="3"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dirty="0">
                          <a:solidFill>
                            <a:srgbClr val="203864"/>
                          </a:solidFill>
                        </a:rPr>
                        <a:t>POST</a:t>
                      </a:r>
                    </a:p>
                  </a:txBody>
                  <a:tcPr marL="45720" marR="45720" horzOverflow="overflow"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7614"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rPr dirty="0"/>
                        <a:t>PK</a:t>
                      </a:r>
                    </a:p>
                    <a:p>
                      <a:pPr algn="l">
                        <a:defRPr sz="1600"/>
                      </a:pPr>
                      <a:endParaRPr dirty="0"/>
                    </a:p>
                    <a:p>
                      <a:pPr algn="l">
                        <a:defRPr sz="1600"/>
                      </a:pPr>
                      <a:r>
                        <a:rPr dirty="0"/>
                        <a:t>FK</a:t>
                      </a:r>
                    </a:p>
                    <a:p>
                      <a:pPr algn="l">
                        <a:defRPr sz="1600"/>
                      </a:pPr>
                      <a:endParaRPr dirty="0"/>
                    </a:p>
                    <a:p>
                      <a:pPr algn="l">
                        <a:defRPr sz="1600"/>
                      </a:pPr>
                      <a:endParaRPr dirty="0"/>
                    </a:p>
                    <a:p>
                      <a:pPr algn="l">
                        <a:defRPr sz="1600"/>
                      </a:pPr>
                      <a:endParaRPr dirty="0"/>
                    </a:p>
                  </a:txBody>
                  <a:tcPr marL="45720" marR="45720" horzOverflow="overflow"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SEQ
TITLE
WRITER
CONTENT
CREATED
READCOUNT
DELETED</a:t>
                      </a:r>
                    </a:p>
                  </a:txBody>
                  <a:tcPr marL="45720" marR="45720" horzOverflow="overflow">
                    <a:solidFill>
                      <a:srgbClr val="FFFFFF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rPr dirty="0"/>
                        <a:t>INT(3)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VARCHAR(100)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VARCHAR(20)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VARCHAR(2000)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DATETIME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INT(4)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INT(1)</a:t>
                      </a:r>
                    </a:p>
                  </a:txBody>
                  <a:tcPr marL="45720" marR="45720" horzOverflow="overflow">
                    <a:solidFill>
                      <a:srgbClr val="FFFFFF">
                        <a:alpha val="5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표 8"/>
          <p:cNvGraphicFramePr/>
          <p:nvPr>
            <p:extLst>
              <p:ext uri="{D42A27DB-BD31-4B8C-83A1-F6EECF244321}">
                <p14:modId xmlns:p14="http://schemas.microsoft.com/office/powerpoint/2010/main" val="1474899086"/>
              </p:ext>
            </p:extLst>
          </p:nvPr>
        </p:nvGraphicFramePr>
        <p:xfrm>
          <a:off x="8663623" y="4335476"/>
          <a:ext cx="3159766" cy="21336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406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9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038">
                <a:tc gridSpan="3"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dirty="0">
                          <a:solidFill>
                            <a:srgbClr val="203864"/>
                          </a:solidFill>
                        </a:rPr>
                        <a:t>COMMENT</a:t>
                      </a:r>
                    </a:p>
                  </a:txBody>
                  <a:tcPr marL="45720" marR="45720" horzOverflow="overflow"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7713"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t>PK</a:t>
                      </a:r>
                    </a:p>
                    <a:p>
                      <a:pPr algn="l">
                        <a:defRPr sz="1600"/>
                      </a:pPr>
                      <a:r>
                        <a:t>FK</a:t>
                      </a:r>
                    </a:p>
                    <a:p>
                      <a:pPr algn="l">
                        <a:defRPr sz="1600"/>
                      </a:pPr>
                      <a:r>
                        <a:t>FK</a:t>
                      </a:r>
                    </a:p>
                    <a:p>
                      <a:pPr algn="l">
                        <a:defRPr sz="1600"/>
                      </a:pPr>
                      <a:endParaRPr/>
                    </a:p>
                    <a:p>
                      <a:pPr algn="l">
                        <a:defRPr sz="1600"/>
                      </a:pPr>
                      <a:endParaRPr/>
                    </a:p>
                    <a:p>
                      <a:pPr algn="l">
                        <a:defRPr sz="16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t>SEQ</a:t>
                      </a:r>
                    </a:p>
                    <a:p>
                      <a:pPr algn="l">
                        <a:defRPr sz="1600"/>
                      </a:pPr>
                      <a:r>
                        <a:t>REFPOST</a:t>
                      </a:r>
                    </a:p>
                    <a:p>
                      <a:pPr algn="l">
                        <a:defRPr sz="1600"/>
                      </a:pPr>
                      <a:r>
                        <a:t>WRITER</a:t>
                      </a:r>
                    </a:p>
                    <a:p>
                      <a:pPr algn="l">
                        <a:defRPr sz="1600"/>
                      </a:pPr>
                      <a:r>
                        <a:t>CONTENT</a:t>
                      </a:r>
                    </a:p>
                    <a:p>
                      <a:pPr algn="l">
                        <a:defRPr sz="1600"/>
                      </a:pPr>
                      <a:r>
                        <a:t>CREATED</a:t>
                      </a:r>
                    </a:p>
                    <a:p>
                      <a:pPr algn="l">
                        <a:defRPr sz="1600"/>
                      </a:pPr>
                      <a:r>
                        <a:t>DELETED</a:t>
                      </a:r>
                    </a:p>
                    <a:p>
                      <a:pPr algn="l">
                        <a:defRPr sz="1600"/>
                      </a:pPr>
                      <a:r>
                        <a:t>HIDDEN</a:t>
                      </a:r>
                    </a:p>
                  </a:txBody>
                  <a:tcPr marL="45720" marR="45720" horzOverflow="overflow">
                    <a:solidFill>
                      <a:srgbClr val="FFFFFF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rPr dirty="0"/>
                        <a:t>INT(3)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INT(1)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VARCHAR(20)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VARCHAR(500)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DATETIME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INT(1)</a:t>
                      </a:r>
                    </a:p>
                    <a:p>
                      <a:pPr algn="l">
                        <a:defRPr sz="1600"/>
                      </a:pPr>
                      <a:r>
                        <a:rPr dirty="0"/>
                        <a:t>INT(1)</a:t>
                      </a:r>
                    </a:p>
                  </a:txBody>
                  <a:tcPr marL="45720" marR="45720" horzOverflow="overflow">
                    <a:solidFill>
                      <a:srgbClr val="FFFFFF">
                        <a:alpha val="5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8" name="표 9"/>
          <p:cNvGraphicFramePr/>
          <p:nvPr>
            <p:extLst>
              <p:ext uri="{D42A27DB-BD31-4B8C-83A1-F6EECF244321}">
                <p14:modId xmlns:p14="http://schemas.microsoft.com/office/powerpoint/2010/main" val="1485586048"/>
              </p:ext>
            </p:extLst>
          </p:nvPr>
        </p:nvGraphicFramePr>
        <p:xfrm>
          <a:off x="4250480" y="4313824"/>
          <a:ext cx="3454400" cy="146446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437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446">
                <a:tc gridSpan="3"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203864"/>
                          </a:solidFill>
                        </a:rPr>
                        <a:t>LIKE</a:t>
                      </a:r>
                    </a:p>
                  </a:txBody>
                  <a:tcPr marL="45720" marR="45720" horzOverflow="overflow"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901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PK
N
FK
FK</a:t>
                      </a:r>
                    </a:p>
                  </a:txBody>
                  <a:tcPr marL="45720" marR="45720" horzOverflow="overflow"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SEQ
FLAG
U_SEQ
P_SEQ</a:t>
                      </a:r>
                    </a:p>
                  </a:txBody>
                  <a:tcPr marL="45720" marR="45720" horzOverflow="overflow">
                    <a:solidFill>
                      <a:srgbClr val="FFFFFF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dirty="0"/>
                        <a:t>INT(3)
TINYINT(1)
INT(10)
INT(3)</a:t>
                      </a:r>
                    </a:p>
                  </a:txBody>
                  <a:tcPr marL="45720" marR="45720" horzOverflow="overflow">
                    <a:solidFill>
                      <a:srgbClr val="FFFFFF">
                        <a:alpha val="5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9" name="꺾인 연결선 16"/>
          <p:cNvSpPr/>
          <p:nvPr/>
        </p:nvSpPr>
        <p:spPr>
          <a:xfrm flipV="1">
            <a:off x="2128572" y="4308026"/>
            <a:ext cx="12701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60" name="꺾인 연결선 59"/>
          <p:cNvCxnSpPr/>
          <p:nvPr/>
        </p:nvCxnSpPr>
        <p:spPr>
          <a:xfrm flipV="1">
            <a:off x="2129843" y="4313847"/>
            <a:ext cx="10160" cy="10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rot="16200000">
            <a:off x="2128272" y="4470775"/>
            <a:ext cx="0" cy="30165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2129843" y="4313847"/>
            <a:ext cx="10160" cy="187746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rot="16200000">
            <a:off x="2129843" y="4364643"/>
            <a:ext cx="0" cy="30165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16200000">
            <a:off x="8112512" y="4277735"/>
            <a:ext cx="0" cy="30165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rot="16200000">
            <a:off x="8114083" y="4171603"/>
            <a:ext cx="0" cy="30165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2140003" y="6194337"/>
            <a:ext cx="6492238" cy="7983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8420698" y="6063668"/>
            <a:ext cx="193771" cy="152947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8423382" y="6191311"/>
            <a:ext cx="187862" cy="14828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flipH="1">
            <a:off x="8118040" y="4189862"/>
            <a:ext cx="594" cy="98540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8118040" y="5179779"/>
            <a:ext cx="514201" cy="4226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8440576" y="5016239"/>
            <a:ext cx="193771" cy="152947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8443481" y="5193798"/>
            <a:ext cx="187862" cy="14828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4162831" y="2523137"/>
            <a:ext cx="0" cy="30165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V="1">
            <a:off x="7723855" y="2498017"/>
            <a:ext cx="193771" cy="152947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7726539" y="2705172"/>
            <a:ext cx="187862" cy="14828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4060707" y="2523137"/>
            <a:ext cx="0" cy="30165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V="1">
            <a:off x="5219137" y="3563540"/>
            <a:ext cx="1977" cy="73218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rot="16200000" flipV="1">
            <a:off x="5217064" y="4123185"/>
            <a:ext cx="193771" cy="152947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rot="16200000">
            <a:off x="5040904" y="4128867"/>
            <a:ext cx="187862" cy="14828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V="1">
            <a:off x="6468817" y="3573700"/>
            <a:ext cx="1977" cy="73218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rot="16200000" flipV="1">
            <a:off x="6466744" y="4133345"/>
            <a:ext cx="193771" cy="152947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rot="16200000">
            <a:off x="6290584" y="4129088"/>
            <a:ext cx="187862" cy="14828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4173217" y="3416112"/>
            <a:ext cx="0" cy="30165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4071093" y="3416112"/>
            <a:ext cx="0" cy="30165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7759697" y="3405952"/>
            <a:ext cx="0" cy="30165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7657573" y="3405952"/>
            <a:ext cx="0" cy="30165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V="1">
            <a:off x="6481845" y="3563540"/>
            <a:ext cx="1432561" cy="1267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flipV="1">
            <a:off x="3927283" y="2670167"/>
            <a:ext cx="4018262" cy="250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 flipV="1">
            <a:off x="3933902" y="3556781"/>
            <a:ext cx="1287212" cy="1508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7581150" y="2567899"/>
            <a:ext cx="180000" cy="19993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6378571" y="3939247"/>
            <a:ext cx="180000" cy="19993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/>
          <p:cNvSpPr/>
          <p:nvPr/>
        </p:nvSpPr>
        <p:spPr>
          <a:xfrm>
            <a:off x="5136425" y="3929630"/>
            <a:ext cx="180000" cy="19993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/>
          <p:cNvSpPr/>
          <p:nvPr/>
        </p:nvSpPr>
        <p:spPr>
          <a:xfrm>
            <a:off x="8283580" y="5069216"/>
            <a:ext cx="180000" cy="19993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/>
          <p:cNvSpPr/>
          <p:nvPr/>
        </p:nvSpPr>
        <p:spPr>
          <a:xfrm>
            <a:off x="8281003" y="6106182"/>
            <a:ext cx="180000" cy="19993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96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제목 1"/>
          <p:cNvGrpSpPr/>
          <p:nvPr/>
        </p:nvGrpSpPr>
        <p:grpSpPr>
          <a:xfrm>
            <a:off x="0" y="0"/>
            <a:ext cx="12192000" cy="1137920"/>
            <a:chOff x="0" y="0"/>
            <a:chExt cx="12192000" cy="1137919"/>
          </a:xfrm>
        </p:grpSpPr>
        <p:sp>
          <p:nvSpPr>
            <p:cNvPr id="364" name="직사각형"/>
            <p:cNvSpPr/>
            <p:nvPr/>
          </p:nvSpPr>
          <p:spPr>
            <a:xfrm>
              <a:off x="0" y="0"/>
              <a:ext cx="12192000" cy="1137920"/>
            </a:xfrm>
            <a:prstGeom prst="rect">
              <a:avLst/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0000"/>
                </a:lnSpc>
                <a:defRPr sz="3600" b="1">
                  <a:solidFill>
                    <a:schemeClr val="accent4"/>
                  </a:solidFill>
                </a:defRPr>
              </a:pPr>
              <a:endParaRPr/>
            </a:p>
          </p:txBody>
        </p:sp>
        <p:sp>
          <p:nvSpPr>
            <p:cNvPr id="365" name="FIRST.GG"/>
            <p:cNvSpPr txBox="1"/>
            <p:nvPr/>
          </p:nvSpPr>
          <p:spPr>
            <a:xfrm>
              <a:off x="45719" y="0"/>
              <a:ext cx="12100561" cy="1137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>
              <a:lvl1pPr>
                <a:lnSpc>
                  <a:spcPct val="90000"/>
                </a:lnSpc>
                <a:defRPr sz="3600" b="1">
                  <a:solidFill>
                    <a:schemeClr val="accent4"/>
                  </a:solidFill>
                </a:defRPr>
              </a:lvl1pPr>
            </a:lstStyle>
            <a:p>
              <a:r>
                <a:t>  FIRST.GG</a:t>
              </a:r>
            </a:p>
          </p:txBody>
        </p:sp>
      </p:grpSp>
      <p:grpSp>
        <p:nvGrpSpPr>
          <p:cNvPr id="369" name="모서리가 둥근 직사각형 4"/>
          <p:cNvGrpSpPr/>
          <p:nvPr/>
        </p:nvGrpSpPr>
        <p:grpSpPr>
          <a:xfrm>
            <a:off x="3007360" y="298828"/>
            <a:ext cx="7853681" cy="536387"/>
            <a:chOff x="0" y="0"/>
            <a:chExt cx="7853680" cy="536386"/>
          </a:xfrm>
        </p:grpSpPr>
        <p:sp>
          <p:nvSpPr>
            <p:cNvPr id="367" name="모서리가 둥근 직사각형"/>
            <p:cNvSpPr/>
            <p:nvPr/>
          </p:nvSpPr>
          <p:spPr>
            <a:xfrm>
              <a:off x="0" y="0"/>
              <a:ext cx="7853681" cy="53638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203864"/>
                  </a:solidFill>
                </a:defRPr>
              </a:pPr>
              <a:endParaRPr/>
            </a:p>
          </p:txBody>
        </p:sp>
        <p:sp>
          <p:nvSpPr>
            <p:cNvPr id="368" name="스토리보드"/>
            <p:cNvSpPr txBox="1"/>
            <p:nvPr/>
          </p:nvSpPr>
          <p:spPr>
            <a:xfrm>
              <a:off x="78253" y="89123"/>
              <a:ext cx="7697173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203864"/>
                  </a:solidFill>
                </a:defRPr>
              </a:lvl1pPr>
            </a:lstStyle>
            <a:p>
              <a:r>
                <a:t>스토리보드</a:t>
              </a:r>
            </a:p>
          </p:txBody>
        </p:sp>
      </p:grpSp>
      <p:grpSp>
        <p:nvGrpSpPr>
          <p:cNvPr id="372" name="모서리가 둥근 직사각형 6"/>
          <p:cNvGrpSpPr/>
          <p:nvPr/>
        </p:nvGrpSpPr>
        <p:grpSpPr>
          <a:xfrm>
            <a:off x="11104880" y="315114"/>
            <a:ext cx="843281" cy="503814"/>
            <a:chOff x="0" y="0"/>
            <a:chExt cx="843280" cy="503812"/>
          </a:xfrm>
        </p:grpSpPr>
        <p:sp>
          <p:nvSpPr>
            <p:cNvPr id="370" name="모서리가 둥근 직사각형"/>
            <p:cNvSpPr/>
            <p:nvPr/>
          </p:nvSpPr>
          <p:spPr>
            <a:xfrm>
              <a:off x="0" y="0"/>
              <a:ext cx="843281" cy="503813"/>
            </a:xfrm>
            <a:prstGeom prst="roundRect">
              <a:avLst>
                <a:gd name="adj" fmla="val 16667"/>
              </a:avLst>
            </a:prstGeom>
            <a:solidFill>
              <a:srgbClr val="FFD966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371" name="1조"/>
            <p:cNvSpPr txBox="1"/>
            <p:nvPr/>
          </p:nvSpPr>
          <p:spPr>
            <a:xfrm>
              <a:off x="76663" y="78422"/>
              <a:ext cx="689954" cy="346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/>
              </a:pPr>
              <a:r>
                <a:t>1조</a:t>
              </a:r>
            </a:p>
          </p:txBody>
        </p:sp>
      </p:grpSp>
      <p:grpSp>
        <p:nvGrpSpPr>
          <p:cNvPr id="375" name="직사각형 15"/>
          <p:cNvGrpSpPr/>
          <p:nvPr/>
        </p:nvGrpSpPr>
        <p:grpSpPr>
          <a:xfrm>
            <a:off x="0" y="1134040"/>
            <a:ext cx="12192000" cy="459089"/>
            <a:chOff x="0" y="0"/>
            <a:chExt cx="12192000" cy="459088"/>
          </a:xfrm>
        </p:grpSpPr>
        <p:sp>
          <p:nvSpPr>
            <p:cNvPr id="373" name="직사각형"/>
            <p:cNvSpPr/>
            <p:nvPr/>
          </p:nvSpPr>
          <p:spPr>
            <a:xfrm>
              <a:off x="0" y="-1"/>
              <a:ext cx="12192000" cy="459090"/>
            </a:xfrm>
            <a:prstGeom prst="rect">
              <a:avLst/>
            </a:prstGeom>
            <a:solidFill>
              <a:srgbClr val="294983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 b="1">
                  <a:solidFill>
                    <a:srgbClr val="FFD966"/>
                  </a:solidFill>
                </a:defRPr>
              </a:pPr>
              <a:endParaRPr/>
            </a:p>
          </p:txBody>
        </p:sp>
        <p:sp>
          <p:nvSpPr>
            <p:cNvPr id="374" name="|  관계도  |  클래스 모델링  |  DB 모델링  |  스토리보드  |"/>
            <p:cNvSpPr txBox="1"/>
            <p:nvPr/>
          </p:nvSpPr>
          <p:spPr>
            <a:xfrm>
              <a:off x="52069" y="59869"/>
              <a:ext cx="12087861" cy="339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600">
                  <a:solidFill>
                    <a:srgbClr val="FFD966"/>
                  </a:solidFill>
                </a:defRPr>
              </a:pPr>
              <a:r>
                <a:t>  </a:t>
              </a:r>
              <a:r>
                <a:rPr sz="1400"/>
                <a:t>|  관계도  |  클래스 모델링  |  DB 모델링  </a:t>
              </a:r>
              <a:r>
                <a:rPr sz="1400" b="1"/>
                <a:t>|  스토리보드  | </a:t>
              </a:r>
            </a:p>
          </p:txBody>
        </p:sp>
      </p:grpSp>
      <p:pic>
        <p:nvPicPr>
          <p:cNvPr id="376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472" y="1908242"/>
            <a:ext cx="9111427" cy="4555714"/>
          </a:xfrm>
          <a:prstGeom prst="rect">
            <a:avLst/>
          </a:prstGeom>
          <a:ln w="12700">
            <a:miter lim="4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77" name="TextBox 11"/>
          <p:cNvSpPr txBox="1"/>
          <p:nvPr/>
        </p:nvSpPr>
        <p:spPr>
          <a:xfrm>
            <a:off x="380999" y="1908242"/>
            <a:ext cx="1473202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메인</a:t>
            </a:r>
            <a:r>
              <a:rPr dirty="0"/>
              <a:t> </a:t>
            </a:r>
            <a:r>
              <a:rPr dirty="0" err="1"/>
              <a:t>화면</a:t>
            </a:r>
            <a:endParaRPr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633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제목 1"/>
          <p:cNvGrpSpPr/>
          <p:nvPr/>
        </p:nvGrpSpPr>
        <p:grpSpPr>
          <a:xfrm>
            <a:off x="0" y="0"/>
            <a:ext cx="12192000" cy="1137920"/>
            <a:chOff x="0" y="0"/>
            <a:chExt cx="12192000" cy="1137919"/>
          </a:xfrm>
        </p:grpSpPr>
        <p:sp>
          <p:nvSpPr>
            <p:cNvPr id="379" name="직사각형"/>
            <p:cNvSpPr/>
            <p:nvPr/>
          </p:nvSpPr>
          <p:spPr>
            <a:xfrm>
              <a:off x="0" y="0"/>
              <a:ext cx="12192000" cy="1137920"/>
            </a:xfrm>
            <a:prstGeom prst="rect">
              <a:avLst/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0000"/>
                </a:lnSpc>
                <a:defRPr sz="3600" b="1">
                  <a:solidFill>
                    <a:schemeClr val="accent4"/>
                  </a:solidFill>
                </a:defRPr>
              </a:pPr>
              <a:endParaRPr/>
            </a:p>
          </p:txBody>
        </p:sp>
        <p:sp>
          <p:nvSpPr>
            <p:cNvPr id="380" name="FIRST.GG"/>
            <p:cNvSpPr txBox="1"/>
            <p:nvPr/>
          </p:nvSpPr>
          <p:spPr>
            <a:xfrm>
              <a:off x="45719" y="0"/>
              <a:ext cx="12100561" cy="1137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>
              <a:lvl1pPr>
                <a:lnSpc>
                  <a:spcPct val="90000"/>
                </a:lnSpc>
                <a:defRPr sz="3600" b="1">
                  <a:solidFill>
                    <a:schemeClr val="accent4"/>
                  </a:solidFill>
                </a:defRPr>
              </a:lvl1pPr>
            </a:lstStyle>
            <a:p>
              <a:r>
                <a:t>  FIRST.GG</a:t>
              </a:r>
            </a:p>
          </p:txBody>
        </p:sp>
      </p:grpSp>
      <p:grpSp>
        <p:nvGrpSpPr>
          <p:cNvPr id="384" name="모서리가 둥근 직사각형 4"/>
          <p:cNvGrpSpPr/>
          <p:nvPr/>
        </p:nvGrpSpPr>
        <p:grpSpPr>
          <a:xfrm>
            <a:off x="3007360" y="298828"/>
            <a:ext cx="7853681" cy="536387"/>
            <a:chOff x="0" y="0"/>
            <a:chExt cx="7853680" cy="536386"/>
          </a:xfrm>
        </p:grpSpPr>
        <p:sp>
          <p:nvSpPr>
            <p:cNvPr id="382" name="모서리가 둥근 직사각형"/>
            <p:cNvSpPr/>
            <p:nvPr/>
          </p:nvSpPr>
          <p:spPr>
            <a:xfrm>
              <a:off x="0" y="0"/>
              <a:ext cx="7853681" cy="53638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203864"/>
                  </a:solidFill>
                </a:defRPr>
              </a:pPr>
              <a:endParaRPr/>
            </a:p>
          </p:txBody>
        </p:sp>
        <p:sp>
          <p:nvSpPr>
            <p:cNvPr id="383" name="스토리보드"/>
            <p:cNvSpPr txBox="1"/>
            <p:nvPr/>
          </p:nvSpPr>
          <p:spPr>
            <a:xfrm>
              <a:off x="78253" y="89123"/>
              <a:ext cx="7697173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203864"/>
                  </a:solidFill>
                </a:defRPr>
              </a:lvl1pPr>
            </a:lstStyle>
            <a:p>
              <a:r>
                <a:t>스토리보드</a:t>
              </a:r>
            </a:p>
          </p:txBody>
        </p:sp>
      </p:grpSp>
      <p:grpSp>
        <p:nvGrpSpPr>
          <p:cNvPr id="387" name="모서리가 둥근 직사각형 6"/>
          <p:cNvGrpSpPr/>
          <p:nvPr/>
        </p:nvGrpSpPr>
        <p:grpSpPr>
          <a:xfrm>
            <a:off x="11104880" y="315114"/>
            <a:ext cx="843281" cy="503814"/>
            <a:chOff x="0" y="0"/>
            <a:chExt cx="843280" cy="503812"/>
          </a:xfrm>
        </p:grpSpPr>
        <p:sp>
          <p:nvSpPr>
            <p:cNvPr id="385" name="모서리가 둥근 직사각형"/>
            <p:cNvSpPr/>
            <p:nvPr/>
          </p:nvSpPr>
          <p:spPr>
            <a:xfrm>
              <a:off x="0" y="0"/>
              <a:ext cx="843281" cy="503813"/>
            </a:xfrm>
            <a:prstGeom prst="roundRect">
              <a:avLst>
                <a:gd name="adj" fmla="val 16667"/>
              </a:avLst>
            </a:prstGeom>
            <a:solidFill>
              <a:srgbClr val="FFD966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386" name="1조"/>
            <p:cNvSpPr txBox="1"/>
            <p:nvPr/>
          </p:nvSpPr>
          <p:spPr>
            <a:xfrm>
              <a:off x="76663" y="78422"/>
              <a:ext cx="689954" cy="346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/>
              </a:pPr>
              <a:r>
                <a:t>1조</a:t>
              </a:r>
            </a:p>
          </p:txBody>
        </p:sp>
      </p:grpSp>
      <p:grpSp>
        <p:nvGrpSpPr>
          <p:cNvPr id="390" name="직사각형 15"/>
          <p:cNvGrpSpPr/>
          <p:nvPr/>
        </p:nvGrpSpPr>
        <p:grpSpPr>
          <a:xfrm>
            <a:off x="0" y="1134040"/>
            <a:ext cx="12192000" cy="459089"/>
            <a:chOff x="0" y="0"/>
            <a:chExt cx="12192000" cy="459088"/>
          </a:xfrm>
        </p:grpSpPr>
        <p:sp>
          <p:nvSpPr>
            <p:cNvPr id="388" name="직사각형"/>
            <p:cNvSpPr/>
            <p:nvPr/>
          </p:nvSpPr>
          <p:spPr>
            <a:xfrm>
              <a:off x="0" y="-1"/>
              <a:ext cx="12192000" cy="459090"/>
            </a:xfrm>
            <a:prstGeom prst="rect">
              <a:avLst/>
            </a:prstGeom>
            <a:solidFill>
              <a:srgbClr val="294983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 b="1">
                  <a:solidFill>
                    <a:srgbClr val="FFD966"/>
                  </a:solidFill>
                </a:defRPr>
              </a:pPr>
              <a:endParaRPr/>
            </a:p>
          </p:txBody>
        </p:sp>
        <p:sp>
          <p:nvSpPr>
            <p:cNvPr id="389" name="|  관계도  |  클래스 모델링  |  DB 모델링  |  스토리보드  |"/>
            <p:cNvSpPr txBox="1"/>
            <p:nvPr/>
          </p:nvSpPr>
          <p:spPr>
            <a:xfrm>
              <a:off x="52069" y="59869"/>
              <a:ext cx="12087861" cy="339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600">
                  <a:solidFill>
                    <a:srgbClr val="FFD966"/>
                  </a:solidFill>
                </a:defRPr>
              </a:pPr>
              <a:r>
                <a:t>  </a:t>
              </a:r>
              <a:r>
                <a:rPr sz="1400"/>
                <a:t>|  관계도  |  클래스 모델링  |  DB 모델링  </a:t>
              </a:r>
              <a:r>
                <a:rPr sz="1400" b="1"/>
                <a:t>|  스토리보드  | </a:t>
              </a:r>
            </a:p>
          </p:txBody>
        </p:sp>
      </p:grpSp>
      <p:pic>
        <p:nvPicPr>
          <p:cNvPr id="391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891955"/>
            <a:ext cx="9144001" cy="4572001"/>
          </a:xfrm>
          <a:prstGeom prst="rect">
            <a:avLst/>
          </a:prstGeom>
          <a:ln w="12700">
            <a:miter lim="4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92" name="TextBox 11"/>
          <p:cNvSpPr txBox="1"/>
          <p:nvPr/>
        </p:nvSpPr>
        <p:spPr>
          <a:xfrm>
            <a:off x="380998" y="1908242"/>
            <a:ext cx="180340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로그인</a:t>
            </a:r>
            <a:r>
              <a:rPr dirty="0"/>
              <a:t> </a:t>
            </a:r>
            <a:r>
              <a:rPr dirty="0" err="1"/>
              <a:t>화면</a:t>
            </a:r>
            <a:endParaRPr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77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제목 1"/>
          <p:cNvGrpSpPr/>
          <p:nvPr/>
        </p:nvGrpSpPr>
        <p:grpSpPr>
          <a:xfrm>
            <a:off x="0" y="0"/>
            <a:ext cx="12192000" cy="1137920"/>
            <a:chOff x="0" y="0"/>
            <a:chExt cx="12192000" cy="1137919"/>
          </a:xfrm>
        </p:grpSpPr>
        <p:sp>
          <p:nvSpPr>
            <p:cNvPr id="394" name="직사각형"/>
            <p:cNvSpPr/>
            <p:nvPr/>
          </p:nvSpPr>
          <p:spPr>
            <a:xfrm>
              <a:off x="0" y="0"/>
              <a:ext cx="12192000" cy="1137920"/>
            </a:xfrm>
            <a:prstGeom prst="rect">
              <a:avLst/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0000"/>
                </a:lnSpc>
                <a:defRPr sz="3600" b="1">
                  <a:solidFill>
                    <a:schemeClr val="accent4"/>
                  </a:solidFill>
                </a:defRPr>
              </a:pPr>
              <a:endParaRPr/>
            </a:p>
          </p:txBody>
        </p:sp>
        <p:sp>
          <p:nvSpPr>
            <p:cNvPr id="395" name="FIRST.GG"/>
            <p:cNvSpPr txBox="1"/>
            <p:nvPr/>
          </p:nvSpPr>
          <p:spPr>
            <a:xfrm>
              <a:off x="45719" y="0"/>
              <a:ext cx="12100561" cy="1137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>
              <a:lvl1pPr>
                <a:lnSpc>
                  <a:spcPct val="90000"/>
                </a:lnSpc>
                <a:defRPr sz="3600" b="1">
                  <a:solidFill>
                    <a:schemeClr val="accent4"/>
                  </a:solidFill>
                </a:defRPr>
              </a:lvl1pPr>
            </a:lstStyle>
            <a:p>
              <a:r>
                <a:t>  FIRST.GG</a:t>
              </a:r>
            </a:p>
          </p:txBody>
        </p:sp>
      </p:grpSp>
      <p:grpSp>
        <p:nvGrpSpPr>
          <p:cNvPr id="399" name="모서리가 둥근 직사각형 4"/>
          <p:cNvGrpSpPr/>
          <p:nvPr/>
        </p:nvGrpSpPr>
        <p:grpSpPr>
          <a:xfrm>
            <a:off x="3007360" y="298828"/>
            <a:ext cx="7853681" cy="536387"/>
            <a:chOff x="0" y="0"/>
            <a:chExt cx="7853680" cy="536386"/>
          </a:xfrm>
        </p:grpSpPr>
        <p:sp>
          <p:nvSpPr>
            <p:cNvPr id="397" name="모서리가 둥근 직사각형"/>
            <p:cNvSpPr/>
            <p:nvPr/>
          </p:nvSpPr>
          <p:spPr>
            <a:xfrm>
              <a:off x="0" y="0"/>
              <a:ext cx="7853681" cy="53638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203864"/>
                  </a:solidFill>
                </a:defRPr>
              </a:pPr>
              <a:endParaRPr/>
            </a:p>
          </p:txBody>
        </p:sp>
        <p:sp>
          <p:nvSpPr>
            <p:cNvPr id="398" name="스토리보드"/>
            <p:cNvSpPr txBox="1"/>
            <p:nvPr/>
          </p:nvSpPr>
          <p:spPr>
            <a:xfrm>
              <a:off x="78253" y="89123"/>
              <a:ext cx="7697173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203864"/>
                  </a:solidFill>
                </a:defRPr>
              </a:lvl1pPr>
            </a:lstStyle>
            <a:p>
              <a:r>
                <a:t>스토리보드</a:t>
              </a:r>
            </a:p>
          </p:txBody>
        </p:sp>
      </p:grpSp>
      <p:grpSp>
        <p:nvGrpSpPr>
          <p:cNvPr id="402" name="모서리가 둥근 직사각형 6"/>
          <p:cNvGrpSpPr/>
          <p:nvPr/>
        </p:nvGrpSpPr>
        <p:grpSpPr>
          <a:xfrm>
            <a:off x="11104880" y="315114"/>
            <a:ext cx="843281" cy="503814"/>
            <a:chOff x="0" y="0"/>
            <a:chExt cx="843280" cy="503812"/>
          </a:xfrm>
        </p:grpSpPr>
        <p:sp>
          <p:nvSpPr>
            <p:cNvPr id="400" name="모서리가 둥근 직사각형"/>
            <p:cNvSpPr/>
            <p:nvPr/>
          </p:nvSpPr>
          <p:spPr>
            <a:xfrm>
              <a:off x="0" y="0"/>
              <a:ext cx="843281" cy="503813"/>
            </a:xfrm>
            <a:prstGeom prst="roundRect">
              <a:avLst>
                <a:gd name="adj" fmla="val 16667"/>
              </a:avLst>
            </a:prstGeom>
            <a:solidFill>
              <a:srgbClr val="FFD966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401" name="1조"/>
            <p:cNvSpPr txBox="1"/>
            <p:nvPr/>
          </p:nvSpPr>
          <p:spPr>
            <a:xfrm>
              <a:off x="76663" y="78422"/>
              <a:ext cx="689954" cy="346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/>
              </a:pPr>
              <a:r>
                <a:t>1조</a:t>
              </a:r>
            </a:p>
          </p:txBody>
        </p:sp>
      </p:grpSp>
      <p:grpSp>
        <p:nvGrpSpPr>
          <p:cNvPr id="405" name="직사각형 15"/>
          <p:cNvGrpSpPr/>
          <p:nvPr/>
        </p:nvGrpSpPr>
        <p:grpSpPr>
          <a:xfrm>
            <a:off x="0" y="1134040"/>
            <a:ext cx="12192000" cy="459089"/>
            <a:chOff x="0" y="0"/>
            <a:chExt cx="12192000" cy="459088"/>
          </a:xfrm>
        </p:grpSpPr>
        <p:sp>
          <p:nvSpPr>
            <p:cNvPr id="403" name="직사각형"/>
            <p:cNvSpPr/>
            <p:nvPr/>
          </p:nvSpPr>
          <p:spPr>
            <a:xfrm>
              <a:off x="0" y="-1"/>
              <a:ext cx="12192000" cy="459090"/>
            </a:xfrm>
            <a:prstGeom prst="rect">
              <a:avLst/>
            </a:prstGeom>
            <a:solidFill>
              <a:srgbClr val="294983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 b="1">
                  <a:solidFill>
                    <a:srgbClr val="FFD966"/>
                  </a:solidFill>
                </a:defRPr>
              </a:pPr>
              <a:endParaRPr/>
            </a:p>
          </p:txBody>
        </p:sp>
        <p:sp>
          <p:nvSpPr>
            <p:cNvPr id="404" name="|  관계도  |  클래스 모델링  |  DB 모델링  |  스토리보드  |"/>
            <p:cNvSpPr txBox="1"/>
            <p:nvPr/>
          </p:nvSpPr>
          <p:spPr>
            <a:xfrm>
              <a:off x="52069" y="59869"/>
              <a:ext cx="12087861" cy="339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600">
                  <a:solidFill>
                    <a:srgbClr val="FFD966"/>
                  </a:solidFill>
                </a:defRPr>
              </a:pPr>
              <a:r>
                <a:t>  </a:t>
              </a:r>
              <a:r>
                <a:rPr sz="1400"/>
                <a:t>|  관계도  |  클래스 모델링  |  DB 모델링  </a:t>
              </a:r>
              <a:r>
                <a:rPr sz="1400" b="1"/>
                <a:t>|  스토리보드  | </a:t>
              </a:r>
            </a:p>
          </p:txBody>
        </p:sp>
      </p:grpSp>
      <p:pic>
        <p:nvPicPr>
          <p:cNvPr id="406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891955"/>
            <a:ext cx="9144001" cy="4572001"/>
          </a:xfrm>
          <a:prstGeom prst="rect">
            <a:avLst/>
          </a:prstGeom>
          <a:ln w="12700"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07" name="TextBox 11"/>
          <p:cNvSpPr txBox="1"/>
          <p:nvPr/>
        </p:nvSpPr>
        <p:spPr>
          <a:xfrm>
            <a:off x="380998" y="1908242"/>
            <a:ext cx="180340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마이페이지</a:t>
            </a:r>
            <a:endParaRPr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80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제목 1"/>
          <p:cNvGrpSpPr/>
          <p:nvPr/>
        </p:nvGrpSpPr>
        <p:grpSpPr>
          <a:xfrm>
            <a:off x="0" y="0"/>
            <a:ext cx="12192000" cy="1137920"/>
            <a:chOff x="0" y="0"/>
            <a:chExt cx="12192000" cy="1137919"/>
          </a:xfrm>
        </p:grpSpPr>
        <p:sp>
          <p:nvSpPr>
            <p:cNvPr id="409" name="직사각형"/>
            <p:cNvSpPr/>
            <p:nvPr/>
          </p:nvSpPr>
          <p:spPr>
            <a:xfrm>
              <a:off x="0" y="0"/>
              <a:ext cx="12192000" cy="1137920"/>
            </a:xfrm>
            <a:prstGeom prst="rect">
              <a:avLst/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0000"/>
                </a:lnSpc>
                <a:defRPr sz="3600" b="1">
                  <a:solidFill>
                    <a:schemeClr val="accent4"/>
                  </a:solidFill>
                </a:defRPr>
              </a:pPr>
              <a:endParaRPr/>
            </a:p>
          </p:txBody>
        </p:sp>
        <p:sp>
          <p:nvSpPr>
            <p:cNvPr id="410" name="FIRST.GG"/>
            <p:cNvSpPr txBox="1"/>
            <p:nvPr/>
          </p:nvSpPr>
          <p:spPr>
            <a:xfrm>
              <a:off x="45719" y="0"/>
              <a:ext cx="12100561" cy="1137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>
              <a:lvl1pPr>
                <a:lnSpc>
                  <a:spcPct val="90000"/>
                </a:lnSpc>
                <a:defRPr sz="3600" b="1">
                  <a:solidFill>
                    <a:schemeClr val="accent4"/>
                  </a:solidFill>
                </a:defRPr>
              </a:lvl1pPr>
            </a:lstStyle>
            <a:p>
              <a:r>
                <a:t>  FIRST.GG</a:t>
              </a:r>
            </a:p>
          </p:txBody>
        </p:sp>
      </p:grpSp>
      <p:grpSp>
        <p:nvGrpSpPr>
          <p:cNvPr id="414" name="모서리가 둥근 직사각형 4"/>
          <p:cNvGrpSpPr/>
          <p:nvPr/>
        </p:nvGrpSpPr>
        <p:grpSpPr>
          <a:xfrm>
            <a:off x="3007360" y="298828"/>
            <a:ext cx="7853681" cy="536387"/>
            <a:chOff x="0" y="0"/>
            <a:chExt cx="7853680" cy="536386"/>
          </a:xfrm>
        </p:grpSpPr>
        <p:sp>
          <p:nvSpPr>
            <p:cNvPr id="412" name="모서리가 둥근 직사각형"/>
            <p:cNvSpPr/>
            <p:nvPr/>
          </p:nvSpPr>
          <p:spPr>
            <a:xfrm>
              <a:off x="0" y="0"/>
              <a:ext cx="7853681" cy="53638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203864"/>
                  </a:solidFill>
                </a:defRPr>
              </a:pPr>
              <a:endParaRPr/>
            </a:p>
          </p:txBody>
        </p:sp>
        <p:sp>
          <p:nvSpPr>
            <p:cNvPr id="413" name="스토리보드"/>
            <p:cNvSpPr txBox="1"/>
            <p:nvPr/>
          </p:nvSpPr>
          <p:spPr>
            <a:xfrm>
              <a:off x="78253" y="89123"/>
              <a:ext cx="7697173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203864"/>
                  </a:solidFill>
                </a:defRPr>
              </a:lvl1pPr>
            </a:lstStyle>
            <a:p>
              <a:r>
                <a:t>스토리보드</a:t>
              </a:r>
            </a:p>
          </p:txBody>
        </p:sp>
      </p:grpSp>
      <p:grpSp>
        <p:nvGrpSpPr>
          <p:cNvPr id="417" name="모서리가 둥근 직사각형 6"/>
          <p:cNvGrpSpPr/>
          <p:nvPr/>
        </p:nvGrpSpPr>
        <p:grpSpPr>
          <a:xfrm>
            <a:off x="11104880" y="315114"/>
            <a:ext cx="843281" cy="503814"/>
            <a:chOff x="0" y="0"/>
            <a:chExt cx="843280" cy="503812"/>
          </a:xfrm>
        </p:grpSpPr>
        <p:sp>
          <p:nvSpPr>
            <p:cNvPr id="415" name="모서리가 둥근 직사각형"/>
            <p:cNvSpPr/>
            <p:nvPr/>
          </p:nvSpPr>
          <p:spPr>
            <a:xfrm>
              <a:off x="0" y="0"/>
              <a:ext cx="843281" cy="503813"/>
            </a:xfrm>
            <a:prstGeom prst="roundRect">
              <a:avLst>
                <a:gd name="adj" fmla="val 16667"/>
              </a:avLst>
            </a:prstGeom>
            <a:solidFill>
              <a:srgbClr val="FFD966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416" name="1조"/>
            <p:cNvSpPr txBox="1"/>
            <p:nvPr/>
          </p:nvSpPr>
          <p:spPr>
            <a:xfrm>
              <a:off x="76663" y="78422"/>
              <a:ext cx="689954" cy="346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/>
              </a:pPr>
              <a:r>
                <a:t>1조</a:t>
              </a:r>
            </a:p>
          </p:txBody>
        </p:sp>
      </p:grpSp>
      <p:grpSp>
        <p:nvGrpSpPr>
          <p:cNvPr id="420" name="직사각형 15"/>
          <p:cNvGrpSpPr/>
          <p:nvPr/>
        </p:nvGrpSpPr>
        <p:grpSpPr>
          <a:xfrm>
            <a:off x="0" y="1134040"/>
            <a:ext cx="12192000" cy="459089"/>
            <a:chOff x="0" y="0"/>
            <a:chExt cx="12192000" cy="459088"/>
          </a:xfrm>
        </p:grpSpPr>
        <p:sp>
          <p:nvSpPr>
            <p:cNvPr id="418" name="직사각형"/>
            <p:cNvSpPr/>
            <p:nvPr/>
          </p:nvSpPr>
          <p:spPr>
            <a:xfrm>
              <a:off x="0" y="-1"/>
              <a:ext cx="12192000" cy="459090"/>
            </a:xfrm>
            <a:prstGeom prst="rect">
              <a:avLst/>
            </a:prstGeom>
            <a:solidFill>
              <a:srgbClr val="294983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 b="1">
                  <a:solidFill>
                    <a:srgbClr val="FFD966"/>
                  </a:solidFill>
                </a:defRPr>
              </a:pPr>
              <a:endParaRPr/>
            </a:p>
          </p:txBody>
        </p:sp>
        <p:sp>
          <p:nvSpPr>
            <p:cNvPr id="419" name="|  관계도  |  클래스 모델링  |  DB 모델링  |  스토리보드  |"/>
            <p:cNvSpPr txBox="1"/>
            <p:nvPr/>
          </p:nvSpPr>
          <p:spPr>
            <a:xfrm>
              <a:off x="52069" y="59869"/>
              <a:ext cx="12087861" cy="339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600">
                  <a:solidFill>
                    <a:srgbClr val="FFD966"/>
                  </a:solidFill>
                </a:defRPr>
              </a:pPr>
              <a:r>
                <a:t>  </a:t>
              </a:r>
              <a:r>
                <a:rPr sz="1400"/>
                <a:t>|  관계도  |  클래스 모델링  |  DB 모델링  </a:t>
              </a:r>
              <a:r>
                <a:rPr sz="1400" b="1"/>
                <a:t>|  스토리보드  | </a:t>
              </a:r>
            </a:p>
          </p:txBody>
        </p:sp>
      </p:grpSp>
      <p:pic>
        <p:nvPicPr>
          <p:cNvPr id="421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891955"/>
            <a:ext cx="9144001" cy="4572001"/>
          </a:xfrm>
          <a:prstGeom prst="rect">
            <a:avLst/>
          </a:prstGeom>
          <a:ln w="12700"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22" name="TextBox 11"/>
          <p:cNvSpPr txBox="1"/>
          <p:nvPr/>
        </p:nvSpPr>
        <p:spPr>
          <a:xfrm>
            <a:off x="380999" y="1891955"/>
            <a:ext cx="147320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게시판</a:t>
            </a:r>
            <a:endParaRPr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687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제목 1"/>
          <p:cNvGrpSpPr/>
          <p:nvPr/>
        </p:nvGrpSpPr>
        <p:grpSpPr>
          <a:xfrm>
            <a:off x="0" y="0"/>
            <a:ext cx="12192000" cy="1137920"/>
            <a:chOff x="0" y="0"/>
            <a:chExt cx="12192000" cy="1137919"/>
          </a:xfrm>
        </p:grpSpPr>
        <p:sp>
          <p:nvSpPr>
            <p:cNvPr id="424" name="직사각형"/>
            <p:cNvSpPr/>
            <p:nvPr/>
          </p:nvSpPr>
          <p:spPr>
            <a:xfrm>
              <a:off x="0" y="0"/>
              <a:ext cx="12192000" cy="1137920"/>
            </a:xfrm>
            <a:prstGeom prst="rect">
              <a:avLst/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0000"/>
                </a:lnSpc>
                <a:defRPr sz="3600" b="1">
                  <a:solidFill>
                    <a:schemeClr val="accent4"/>
                  </a:solidFill>
                </a:defRPr>
              </a:pPr>
              <a:endParaRPr/>
            </a:p>
          </p:txBody>
        </p:sp>
        <p:sp>
          <p:nvSpPr>
            <p:cNvPr id="425" name="FIRST.GG"/>
            <p:cNvSpPr txBox="1"/>
            <p:nvPr/>
          </p:nvSpPr>
          <p:spPr>
            <a:xfrm>
              <a:off x="45719" y="0"/>
              <a:ext cx="12100561" cy="1137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>
              <a:lvl1pPr>
                <a:lnSpc>
                  <a:spcPct val="90000"/>
                </a:lnSpc>
                <a:defRPr sz="3600" b="1">
                  <a:solidFill>
                    <a:schemeClr val="accent4"/>
                  </a:solidFill>
                </a:defRPr>
              </a:lvl1pPr>
            </a:lstStyle>
            <a:p>
              <a:r>
                <a:t>  FIRST.GG</a:t>
              </a:r>
            </a:p>
          </p:txBody>
        </p:sp>
      </p:grpSp>
      <p:grpSp>
        <p:nvGrpSpPr>
          <p:cNvPr id="429" name="모서리가 둥근 직사각형 4"/>
          <p:cNvGrpSpPr/>
          <p:nvPr/>
        </p:nvGrpSpPr>
        <p:grpSpPr>
          <a:xfrm>
            <a:off x="3007360" y="298828"/>
            <a:ext cx="7853681" cy="536387"/>
            <a:chOff x="0" y="0"/>
            <a:chExt cx="7853680" cy="536386"/>
          </a:xfrm>
        </p:grpSpPr>
        <p:sp>
          <p:nvSpPr>
            <p:cNvPr id="427" name="모서리가 둥근 직사각형"/>
            <p:cNvSpPr/>
            <p:nvPr/>
          </p:nvSpPr>
          <p:spPr>
            <a:xfrm>
              <a:off x="0" y="0"/>
              <a:ext cx="7853681" cy="53638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203864"/>
                  </a:solidFill>
                </a:defRPr>
              </a:pPr>
              <a:endParaRPr/>
            </a:p>
          </p:txBody>
        </p:sp>
        <p:sp>
          <p:nvSpPr>
            <p:cNvPr id="428" name="스토리보드"/>
            <p:cNvSpPr txBox="1"/>
            <p:nvPr/>
          </p:nvSpPr>
          <p:spPr>
            <a:xfrm>
              <a:off x="78253" y="89123"/>
              <a:ext cx="7697173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203864"/>
                  </a:solidFill>
                </a:defRPr>
              </a:lvl1pPr>
            </a:lstStyle>
            <a:p>
              <a:r>
                <a:t>스토리보드</a:t>
              </a:r>
            </a:p>
          </p:txBody>
        </p:sp>
      </p:grpSp>
      <p:grpSp>
        <p:nvGrpSpPr>
          <p:cNvPr id="432" name="모서리가 둥근 직사각형 6"/>
          <p:cNvGrpSpPr/>
          <p:nvPr/>
        </p:nvGrpSpPr>
        <p:grpSpPr>
          <a:xfrm>
            <a:off x="11104880" y="315114"/>
            <a:ext cx="843281" cy="503814"/>
            <a:chOff x="0" y="0"/>
            <a:chExt cx="843280" cy="503812"/>
          </a:xfrm>
        </p:grpSpPr>
        <p:sp>
          <p:nvSpPr>
            <p:cNvPr id="430" name="모서리가 둥근 직사각형"/>
            <p:cNvSpPr/>
            <p:nvPr/>
          </p:nvSpPr>
          <p:spPr>
            <a:xfrm>
              <a:off x="0" y="0"/>
              <a:ext cx="843281" cy="503813"/>
            </a:xfrm>
            <a:prstGeom prst="roundRect">
              <a:avLst>
                <a:gd name="adj" fmla="val 16667"/>
              </a:avLst>
            </a:prstGeom>
            <a:solidFill>
              <a:srgbClr val="FFD966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431" name="1조"/>
            <p:cNvSpPr txBox="1"/>
            <p:nvPr/>
          </p:nvSpPr>
          <p:spPr>
            <a:xfrm>
              <a:off x="76663" y="78422"/>
              <a:ext cx="689954" cy="346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/>
              </a:pPr>
              <a:r>
                <a:t>1조</a:t>
              </a:r>
            </a:p>
          </p:txBody>
        </p:sp>
      </p:grpSp>
      <p:grpSp>
        <p:nvGrpSpPr>
          <p:cNvPr id="435" name="직사각형 15"/>
          <p:cNvGrpSpPr/>
          <p:nvPr/>
        </p:nvGrpSpPr>
        <p:grpSpPr>
          <a:xfrm>
            <a:off x="0" y="1134040"/>
            <a:ext cx="12192000" cy="459089"/>
            <a:chOff x="0" y="0"/>
            <a:chExt cx="12192000" cy="459088"/>
          </a:xfrm>
        </p:grpSpPr>
        <p:sp>
          <p:nvSpPr>
            <p:cNvPr id="433" name="직사각형"/>
            <p:cNvSpPr/>
            <p:nvPr/>
          </p:nvSpPr>
          <p:spPr>
            <a:xfrm>
              <a:off x="0" y="-1"/>
              <a:ext cx="12192000" cy="459090"/>
            </a:xfrm>
            <a:prstGeom prst="rect">
              <a:avLst/>
            </a:prstGeom>
            <a:solidFill>
              <a:srgbClr val="294983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 b="1">
                  <a:solidFill>
                    <a:srgbClr val="FFD966"/>
                  </a:solidFill>
                </a:defRPr>
              </a:pPr>
              <a:endParaRPr/>
            </a:p>
          </p:txBody>
        </p:sp>
        <p:sp>
          <p:nvSpPr>
            <p:cNvPr id="434" name="|  관계도  |  클래스 모델링  |  DB 모델링  |  스토리보드  |"/>
            <p:cNvSpPr txBox="1"/>
            <p:nvPr/>
          </p:nvSpPr>
          <p:spPr>
            <a:xfrm>
              <a:off x="52069" y="59869"/>
              <a:ext cx="12087861" cy="339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600">
                  <a:solidFill>
                    <a:srgbClr val="FFD966"/>
                  </a:solidFill>
                </a:defRPr>
              </a:pPr>
              <a:r>
                <a:t>  </a:t>
              </a:r>
              <a:r>
                <a:rPr sz="1400"/>
                <a:t>|  관계도  |  클래스 모델링  |  DB 모델링  </a:t>
              </a:r>
              <a:r>
                <a:rPr sz="1400" b="1"/>
                <a:t>|  스토리보드  | </a:t>
              </a:r>
            </a:p>
          </p:txBody>
        </p:sp>
      </p:grpSp>
      <p:pic>
        <p:nvPicPr>
          <p:cNvPr id="436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908242"/>
            <a:ext cx="9144001" cy="4572001"/>
          </a:xfrm>
          <a:prstGeom prst="rect">
            <a:avLst/>
          </a:prstGeom>
          <a:ln w="12700"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37" name="TextBox 11"/>
          <p:cNvSpPr txBox="1"/>
          <p:nvPr/>
        </p:nvSpPr>
        <p:spPr>
          <a:xfrm>
            <a:off x="380999" y="1908242"/>
            <a:ext cx="1473202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전적</a:t>
            </a:r>
            <a:r>
              <a:rPr dirty="0"/>
              <a:t> </a:t>
            </a:r>
            <a:r>
              <a:rPr dirty="0" err="1"/>
              <a:t>검색</a:t>
            </a:r>
            <a:endParaRPr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57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408680" y="2480314"/>
            <a:ext cx="5207000" cy="882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>
                <a:solidFill>
                  <a:srgbClr val="FFC000"/>
                </a:solidFill>
              </a:rPr>
              <a:t>UI </a:t>
            </a:r>
            <a:r>
              <a:rPr lang="ko-KR" altLang="en-US" sz="5400" b="1" dirty="0">
                <a:solidFill>
                  <a:srgbClr val="FFC000"/>
                </a:solidFill>
              </a:rPr>
              <a:t>구성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870960" y="3586802"/>
            <a:ext cx="3383280" cy="456878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Web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396480" y="3586802"/>
            <a:ext cx="711200" cy="4568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</a:rPr>
              <a:t>→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91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Web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Web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App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2A47419F-A823-3207-2F3E-0C7F5B4F9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114215" y="1796484"/>
            <a:ext cx="8576265" cy="4856436"/>
          </a:xfrm>
          <a:prstGeom prst="rect">
            <a:avLst/>
          </a:prstGeom>
        </p:spPr>
      </p:pic>
      <p:sp>
        <p:nvSpPr>
          <p:cNvPr id="8" name="TextBox 11"/>
          <p:cNvSpPr txBox="1"/>
          <p:nvPr/>
        </p:nvSpPr>
        <p:spPr>
          <a:xfrm>
            <a:off x="380999" y="1908242"/>
            <a:ext cx="147320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메인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4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Web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Web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App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B71555B5-C9FB-600F-189E-3D2691B62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89" t="35078" r="29955"/>
          <a:stretch/>
        </p:blipFill>
        <p:spPr>
          <a:xfrm>
            <a:off x="2370994" y="2784125"/>
            <a:ext cx="3668400" cy="3373434"/>
          </a:xfrm>
          <a:prstGeom prst="rect">
            <a:avLst/>
          </a:prstGeom>
        </p:spPr>
      </p:pic>
      <p:pic>
        <p:nvPicPr>
          <p:cNvPr id="3" name="그림 5">
            <a:extLst>
              <a:ext uri="{FF2B5EF4-FFF2-40B4-BE49-F238E27FC236}">
                <a16:creationId xmlns:a16="http://schemas.microsoft.com/office/drawing/2014/main" id="{4C7C2E7E-7352-50D6-F64C-1DC33EB22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07" r="27407" b="658"/>
          <a:stretch/>
        </p:blipFill>
        <p:spPr>
          <a:xfrm>
            <a:off x="6345588" y="1969255"/>
            <a:ext cx="3650389" cy="4483144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17ED2D3-B37A-433C-4C46-31ACC420490C}"/>
              </a:ext>
            </a:extLst>
          </p:cNvPr>
          <p:cNvCxnSpPr/>
          <p:nvPr/>
        </p:nvCxnSpPr>
        <p:spPr>
          <a:xfrm>
            <a:off x="8224838" y="3542408"/>
            <a:ext cx="136620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6370D9-55F4-65A5-2D07-4CE89E0C8927}"/>
              </a:ext>
            </a:extLst>
          </p:cNvPr>
          <p:cNvSpPr/>
          <p:nvPr/>
        </p:nvSpPr>
        <p:spPr>
          <a:xfrm>
            <a:off x="7107872" y="3418930"/>
            <a:ext cx="1116966" cy="267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C89385-B4DC-EA41-7C87-5EBA18D03990}"/>
              </a:ext>
            </a:extLst>
          </p:cNvPr>
          <p:cNvSpPr/>
          <p:nvPr/>
        </p:nvSpPr>
        <p:spPr>
          <a:xfrm>
            <a:off x="7118626" y="5183712"/>
            <a:ext cx="836654" cy="201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1"/>
          <p:cNvSpPr txBox="1"/>
          <p:nvPr/>
        </p:nvSpPr>
        <p:spPr>
          <a:xfrm>
            <a:off x="380998" y="1908242"/>
            <a:ext cx="180340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로그인</a:t>
            </a:r>
            <a:endParaRPr dirty="0"/>
          </a:p>
        </p:txBody>
      </p:sp>
      <p:sp>
        <p:nvSpPr>
          <p:cNvPr id="20" name="모서리가 둥근 직사각형 19"/>
          <p:cNvSpPr/>
          <p:nvPr/>
        </p:nvSpPr>
        <p:spPr>
          <a:xfrm flipV="1">
            <a:off x="4906183" y="5512434"/>
            <a:ext cx="580218" cy="207646"/>
          </a:xfrm>
          <a:prstGeom prst="roundRect">
            <a:avLst/>
          </a:prstGeom>
          <a:noFill/>
          <a:ln w="31750">
            <a:solidFill>
              <a:srgbClr val="EF7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구부러진 연결선 21"/>
          <p:cNvCxnSpPr/>
          <p:nvPr/>
        </p:nvCxnSpPr>
        <p:spPr>
          <a:xfrm flipV="1">
            <a:off x="5490112" y="4675627"/>
            <a:ext cx="1109878" cy="955213"/>
          </a:xfrm>
          <a:prstGeom prst="curvedConnector3">
            <a:avLst>
              <a:gd name="adj1" fmla="val 50000"/>
            </a:avLst>
          </a:prstGeom>
          <a:ln w="12700">
            <a:solidFill>
              <a:srgbClr val="EF70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9757933" y="3045730"/>
            <a:ext cx="2169908" cy="116509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회원가입 정보 확인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아이디 유효성 검사</a:t>
            </a:r>
            <a:endParaRPr lang="en-US" altLang="ko-KR" sz="1400" dirty="0" smtClean="0">
              <a:solidFill>
                <a:srgbClr val="00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10127656" y="4825264"/>
            <a:ext cx="1800184" cy="101269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가입 공백 확인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공백 확인</a:t>
            </a:r>
            <a:endParaRPr lang="en-US" altLang="ko-KR" sz="1400" dirty="0" smtClean="0">
              <a:solidFill>
                <a:srgbClr val="000000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17ED2D3-B37A-433C-4C46-31ACC420490C}"/>
              </a:ext>
            </a:extLst>
          </p:cNvPr>
          <p:cNvCxnSpPr/>
          <p:nvPr/>
        </p:nvCxnSpPr>
        <p:spPr>
          <a:xfrm flipV="1">
            <a:off x="7955280" y="5284255"/>
            <a:ext cx="2048714" cy="5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6370D9-55F4-65A5-2D07-4CE89E0C8927}"/>
              </a:ext>
            </a:extLst>
          </p:cNvPr>
          <p:cNvSpPr/>
          <p:nvPr/>
        </p:nvSpPr>
        <p:spPr>
          <a:xfrm>
            <a:off x="2979445" y="4722106"/>
            <a:ext cx="2358668" cy="256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117640" y="3274945"/>
            <a:ext cx="2169908" cy="116509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회원가입 정보 확인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아이디 유효성 검사</a:t>
            </a:r>
            <a:endParaRPr lang="en-US" altLang="ko-KR" sz="1400" dirty="0" smtClean="0">
              <a:solidFill>
                <a:srgbClr val="000000"/>
              </a:solidFill>
            </a:endParaRPr>
          </a:p>
        </p:txBody>
      </p:sp>
      <p:cxnSp>
        <p:nvCxnSpPr>
          <p:cNvPr id="34" name="직선 연결선 33"/>
          <p:cNvCxnSpPr>
            <a:stCxn id="26" idx="1"/>
          </p:cNvCxnSpPr>
          <p:nvPr/>
        </p:nvCxnSpPr>
        <p:spPr>
          <a:xfrm flipH="1">
            <a:off x="1202594" y="4850253"/>
            <a:ext cx="1776851" cy="75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1202594" y="4503349"/>
            <a:ext cx="0" cy="3544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슬라이드 번호 개체 틀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11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8" t="19969" r="22348" b="8352"/>
          <a:stretch/>
        </p:blipFill>
        <p:spPr>
          <a:xfrm>
            <a:off x="3870875" y="1865733"/>
            <a:ext cx="5750677" cy="3802256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Web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Web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App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380998" y="1908242"/>
            <a:ext cx="180340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마이페이지</a:t>
            </a:r>
            <a:endParaRPr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0" t="20000" r="22724" b="8592"/>
          <a:stretch/>
        </p:blipFill>
        <p:spPr>
          <a:xfrm>
            <a:off x="116912" y="2450984"/>
            <a:ext cx="3484074" cy="231630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" t="18366" r="8610" b="149"/>
          <a:stretch/>
        </p:blipFill>
        <p:spPr>
          <a:xfrm>
            <a:off x="1230051" y="4873466"/>
            <a:ext cx="3272851" cy="182179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872" y="4767292"/>
            <a:ext cx="3181232" cy="19714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9153683" y="1686583"/>
            <a:ext cx="2920211" cy="149362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개인 정보 관리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정보 수정 </a:t>
            </a:r>
            <a:r>
              <a:rPr lang="ko-KR" altLang="en-US" sz="1400" dirty="0" smtClean="0">
                <a:solidFill>
                  <a:srgbClr val="000000"/>
                </a:solidFill>
              </a:rPr>
              <a:t>및 작성 글</a:t>
            </a:r>
            <a:r>
              <a:rPr lang="en-US" altLang="ko-KR" sz="1400" dirty="0" smtClean="0">
                <a:solidFill>
                  <a:srgbClr val="000000"/>
                </a:solidFill>
              </a:rPr>
              <a:t>, </a:t>
            </a:r>
            <a:r>
              <a:rPr lang="ko-KR" altLang="en-US" sz="1400" smtClean="0">
                <a:solidFill>
                  <a:srgbClr val="000000"/>
                </a:solidFill>
              </a:rPr>
              <a:t>댓글 확인</a:t>
            </a:r>
            <a:endParaRPr lang="en-US" altLang="ko-KR" sz="1400" dirty="0" smtClean="0">
              <a:solidFill>
                <a:srgbClr val="000000"/>
              </a:solidFill>
            </a:endParaRP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 </a:t>
            </a:r>
            <a:r>
              <a:rPr lang="ko-KR" altLang="en-US" sz="1400" smtClean="0">
                <a:solidFill>
                  <a:srgbClr val="000000"/>
                </a:solidFill>
              </a:rPr>
              <a:t>회원 탈퇴</a:t>
            </a:r>
            <a:endParaRPr lang="en-US" altLang="ko-KR" sz="1400" dirty="0" smtClean="0">
              <a:solidFill>
                <a:srgbClr val="0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flipV="1">
            <a:off x="4598108" y="3777020"/>
            <a:ext cx="638421" cy="242138"/>
          </a:xfrm>
          <a:prstGeom prst="roundRect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4158334" y="4266061"/>
            <a:ext cx="439776" cy="38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4148043" y="4261579"/>
            <a:ext cx="3014" cy="5588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 flipV="1">
            <a:off x="4608401" y="4144992"/>
            <a:ext cx="638421" cy="242138"/>
          </a:xfrm>
          <a:prstGeom prst="roundRect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 flipV="1">
            <a:off x="4618427" y="4883626"/>
            <a:ext cx="638421" cy="242138"/>
          </a:xfrm>
          <a:prstGeom prst="roundRect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슬라이드 번호 개체 틀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19</a:t>
            </a:fld>
            <a:endParaRPr lang="ko-KR" altLang="en-US" dirty="0"/>
          </a:p>
        </p:txBody>
      </p:sp>
      <p:cxnSp>
        <p:nvCxnSpPr>
          <p:cNvPr id="60" name="직선 연결선 59"/>
          <p:cNvCxnSpPr/>
          <p:nvPr/>
        </p:nvCxnSpPr>
        <p:spPr>
          <a:xfrm flipH="1" flipV="1">
            <a:off x="5256848" y="5000872"/>
            <a:ext cx="879548" cy="382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 flipV="1">
            <a:off x="6126480" y="5003386"/>
            <a:ext cx="6902" cy="10926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6126480" y="6089542"/>
            <a:ext cx="2357120" cy="645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27" idx="1"/>
          </p:cNvCxnSpPr>
          <p:nvPr/>
        </p:nvCxnSpPr>
        <p:spPr>
          <a:xfrm flipH="1">
            <a:off x="3677920" y="3898089"/>
            <a:ext cx="92018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22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37920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FFC000"/>
                </a:solidFill>
              </a:rPr>
              <a:t>  CONENTS</a:t>
            </a:r>
            <a:endParaRPr lang="ko-KR" altLang="en-US" sz="4000" b="1" dirty="0">
              <a:solidFill>
                <a:srgbClr val="FFC000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86360" y="2085340"/>
            <a:ext cx="2865120" cy="3520440"/>
            <a:chOff x="86360" y="2085340"/>
            <a:chExt cx="2865120" cy="35204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모서리가 둥근 직사각형 5"/>
            <p:cNvSpPr/>
            <p:nvPr/>
          </p:nvSpPr>
          <p:spPr>
            <a:xfrm>
              <a:off x="86360" y="2085340"/>
              <a:ext cx="2865120" cy="352044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D68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기획 의도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개발 환경</a:t>
              </a: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93980" y="2085340"/>
              <a:ext cx="2857500" cy="698500"/>
            </a:xfrm>
            <a:prstGeom prst="round2SameRect">
              <a:avLst/>
            </a:prstGeom>
            <a:solidFill>
              <a:srgbClr val="3D68BA"/>
            </a:solidFill>
            <a:ln>
              <a:solidFill>
                <a:srgbClr val="3D68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pPr algn="ctr"/>
              <a:r>
                <a:rPr lang="ko-KR" alt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프로젝트 기획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141980" y="2085340"/>
            <a:ext cx="2865120" cy="3520440"/>
            <a:chOff x="3141980" y="2085340"/>
            <a:chExt cx="2865120" cy="35204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모서리가 둥근 직사각형 13"/>
            <p:cNvSpPr/>
            <p:nvPr/>
          </p:nvSpPr>
          <p:spPr>
            <a:xfrm>
              <a:off x="3141980" y="2085340"/>
              <a:ext cx="2865120" cy="35204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관계도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클래스 모델링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DB </a:t>
              </a:r>
              <a:r>
                <a:rPr lang="ko-KR" altLang="en-US" dirty="0">
                  <a:solidFill>
                    <a:schemeClr val="tx1"/>
                  </a:solidFill>
                </a:rPr>
                <a:t>모델링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스토리보드</a:t>
              </a:r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3149600" y="2085340"/>
              <a:ext cx="2857500" cy="698500"/>
            </a:xfrm>
            <a:prstGeom prst="round2SameRect">
              <a:avLst/>
            </a:prstGeom>
            <a:solidFill>
              <a:srgbClr val="3863B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pPr algn="ctr"/>
              <a:r>
                <a:rPr lang="ko-KR" alt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프로젝트 설계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179820" y="2085340"/>
            <a:ext cx="2865120" cy="3520440"/>
            <a:chOff x="6179820" y="2085340"/>
            <a:chExt cx="2865120" cy="35204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모서리가 둥근 직사각형 14"/>
            <p:cNvSpPr/>
            <p:nvPr/>
          </p:nvSpPr>
          <p:spPr>
            <a:xfrm>
              <a:off x="6179820" y="2085340"/>
              <a:ext cx="2865120" cy="35204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Web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6187440" y="2085340"/>
              <a:ext cx="2857500" cy="698500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pPr algn="ctr"/>
              <a:r>
                <a:rPr lang="en-US" altLang="ko-KR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UI</a:t>
              </a:r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구성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9217660" y="2085340"/>
            <a:ext cx="2865120" cy="3520440"/>
            <a:chOff x="9217660" y="2085340"/>
            <a:chExt cx="2865120" cy="35204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모서리가 둥근 직사각형 15"/>
            <p:cNvSpPr/>
            <p:nvPr/>
          </p:nvSpPr>
          <p:spPr>
            <a:xfrm>
              <a:off x="9217660" y="2085340"/>
              <a:ext cx="2865120" cy="352044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440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개발 일정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역할 분담</a:t>
              </a: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9217660" y="2085340"/>
              <a:ext cx="2857500" cy="698500"/>
            </a:xfrm>
            <a:prstGeom prst="round2SameRect">
              <a:avLst/>
            </a:prstGeom>
            <a:solidFill>
              <a:srgbClr val="244072"/>
            </a:solidFill>
            <a:ln>
              <a:solidFill>
                <a:srgbClr val="2440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개발 일정 및 역할 분담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992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Web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Web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App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380999" y="1891955"/>
            <a:ext cx="147320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게시판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70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Web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Web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App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4E0AE9D-6255-A88F-EF13-D9CEB00D0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760" y="2967803"/>
            <a:ext cx="6350000" cy="3554730"/>
          </a:xfrm>
          <a:prstGeom prst="rect">
            <a:avLst/>
          </a:prstGeom>
        </p:spPr>
      </p:pic>
      <p:pic>
        <p:nvPicPr>
          <p:cNvPr id="3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D0C6F31-F788-C6A8-F6B9-94B031E9D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00" y="2193600"/>
            <a:ext cx="4074160" cy="4525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291464" y="3501076"/>
            <a:ext cx="2797175" cy="189034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게임 기록</a:t>
            </a:r>
            <a:r>
              <a:rPr lang="en-US" altLang="ko-KR" sz="1600" b="1" smtClean="0">
                <a:solidFill>
                  <a:srgbClr val="27467D"/>
                </a:solidFill>
                <a:ea typeface="맑은 고딕"/>
              </a:rPr>
              <a:t> / </a:t>
            </a:r>
            <a:r>
              <a:rPr lang="ko-KR" altLang="en-US" sz="1600" b="1" smtClean="0">
                <a:solidFill>
                  <a:srgbClr val="27467D"/>
                </a:solidFill>
                <a:ea typeface="맑은 고딕"/>
              </a:rPr>
              <a:t>전적 정</a:t>
            </a:r>
            <a:r>
              <a:rPr lang="ko-KR" altLang="en-US" sz="1600" b="1" smtClean="0">
                <a:solidFill>
                  <a:srgbClr val="27467D"/>
                </a:solidFill>
                <a:ea typeface="맑은 고딕"/>
              </a:rPr>
              <a:t>보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게임의 내용에 대한 정보 </a:t>
            </a:r>
            <a:r>
              <a:rPr lang="ko-KR" altLang="en-US" sz="1400" dirty="0" smtClean="0">
                <a:solidFill>
                  <a:srgbClr val="000000"/>
                </a:solidFill>
              </a:rPr>
              <a:t>제공</a:t>
            </a:r>
            <a:endParaRPr lang="en-US" altLang="ko-KR" sz="1400" dirty="0" smtClean="0">
              <a:solidFill>
                <a:srgbClr val="000000"/>
              </a:solidFill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380999" y="1891955"/>
            <a:ext cx="147320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게시판</a:t>
            </a:r>
            <a:endParaRPr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346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Web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Web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App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ABFBF52-2A02-34C8-3835-A2FE3A0AB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3314372"/>
            <a:ext cx="5608320" cy="3128010"/>
          </a:xfrm>
          <a:prstGeom prst="rect">
            <a:avLst/>
          </a:prstGeom>
        </p:spPr>
      </p:pic>
      <p:pic>
        <p:nvPicPr>
          <p:cNvPr id="6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D185079-949F-22D5-C94D-40BDA9852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920" y="1826944"/>
            <a:ext cx="5476240" cy="313817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9393340" y="5150641"/>
            <a:ext cx="2554820" cy="9304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글 작성자 기능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글쓴이 수정</a:t>
            </a:r>
            <a:r>
              <a:rPr lang="en-US" altLang="ko-KR" sz="1400" smtClean="0">
                <a:solidFill>
                  <a:srgbClr val="000000"/>
                </a:solidFill>
              </a:rPr>
              <a:t> / </a:t>
            </a:r>
            <a:r>
              <a:rPr lang="ko-KR" altLang="en-US" sz="1400" smtClean="0">
                <a:solidFill>
                  <a:srgbClr val="000000"/>
                </a:solidFill>
              </a:rPr>
              <a:t>삭제 가능</a:t>
            </a:r>
            <a:endParaRPr lang="en-US" altLang="ko-KR" sz="1400" dirty="0" smtClean="0">
              <a:solidFill>
                <a:srgbClr val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70D9-55F4-65A5-2D07-4CE89E0C8927}"/>
              </a:ext>
            </a:extLst>
          </p:cNvPr>
          <p:cNvSpPr/>
          <p:nvPr/>
        </p:nvSpPr>
        <p:spPr>
          <a:xfrm flipV="1">
            <a:off x="8893334" y="3436666"/>
            <a:ext cx="392906" cy="200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/>
          <p:nvPr/>
        </p:nvCxnSpPr>
        <p:spPr>
          <a:xfrm rot="16200000" flipH="1">
            <a:off x="8888293" y="3838773"/>
            <a:ext cx="1442720" cy="103973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6370D9-55F4-65A5-2D07-4CE89E0C8927}"/>
              </a:ext>
            </a:extLst>
          </p:cNvPr>
          <p:cNvSpPr/>
          <p:nvPr/>
        </p:nvSpPr>
        <p:spPr>
          <a:xfrm flipV="1">
            <a:off x="3007360" y="4318000"/>
            <a:ext cx="294640" cy="213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3302000" y="4424680"/>
            <a:ext cx="1645920" cy="5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5033696" y="4038862"/>
            <a:ext cx="1363690" cy="92625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좋아요 기능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추천 기능</a:t>
            </a:r>
            <a:endParaRPr lang="en-US" altLang="ko-KR" sz="1400" dirty="0" smtClean="0">
              <a:solidFill>
                <a:srgbClr val="00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6370D9-55F4-65A5-2D07-4CE89E0C8927}"/>
              </a:ext>
            </a:extLst>
          </p:cNvPr>
          <p:cNvSpPr/>
          <p:nvPr/>
        </p:nvSpPr>
        <p:spPr>
          <a:xfrm flipV="1">
            <a:off x="1798320" y="5356798"/>
            <a:ext cx="2702560" cy="485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4500880" y="5615878"/>
            <a:ext cx="1645920" cy="5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6280857" y="5299208"/>
            <a:ext cx="2251565" cy="108558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댓글 기능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유저들간의 소통 기능</a:t>
            </a:r>
            <a:endParaRPr lang="en-US" altLang="ko-KR" sz="1400" dirty="0" smtClean="0">
              <a:solidFill>
                <a:srgbClr val="000000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825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Web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Web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App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7">
            <a:extLst>
              <a:ext uri="{FF2B5EF4-FFF2-40B4-BE49-F238E27FC236}">
                <a16:creationId xmlns:a16="http://schemas.microsoft.com/office/drawing/2014/main" id="{EF5929EA-E28F-CD2D-E67F-926700FC8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1" t="14105" r="1753" b="799"/>
          <a:stretch/>
        </p:blipFill>
        <p:spPr>
          <a:xfrm>
            <a:off x="2082800" y="1717041"/>
            <a:ext cx="6898640" cy="3241039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A4CEECF9-0E11-D3EC-C18C-F72C6B6115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5" r="1513" b="48349"/>
          <a:stretch/>
        </p:blipFill>
        <p:spPr>
          <a:xfrm>
            <a:off x="2082800" y="4645245"/>
            <a:ext cx="6908800" cy="1958755"/>
          </a:xfrm>
          <a:prstGeom prst="rect">
            <a:avLst/>
          </a:prstGeom>
        </p:spPr>
      </p:pic>
      <p:sp>
        <p:nvSpPr>
          <p:cNvPr id="9" name="TextBox 11"/>
          <p:cNvSpPr txBox="1"/>
          <p:nvPr/>
        </p:nvSpPr>
        <p:spPr>
          <a:xfrm>
            <a:off x="380999" y="1908242"/>
            <a:ext cx="1473202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전적</a:t>
            </a:r>
            <a:r>
              <a:rPr dirty="0"/>
              <a:t> </a:t>
            </a:r>
            <a:r>
              <a:rPr dirty="0" err="1"/>
              <a:t>검색</a:t>
            </a:r>
            <a:endParaRPr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DE8879-8BBE-F486-9B58-4C0090B849EB}"/>
              </a:ext>
            </a:extLst>
          </p:cNvPr>
          <p:cNvSpPr/>
          <p:nvPr/>
        </p:nvSpPr>
        <p:spPr>
          <a:xfrm>
            <a:off x="8548022" y="2020030"/>
            <a:ext cx="3135978" cy="12413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전적 정보 및 </a:t>
            </a:r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통계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b="1" dirty="0">
              <a:solidFill>
                <a:srgbClr val="27467D"/>
              </a:solidFill>
              <a:ea typeface="맑은 고딕"/>
            </a:endParaRPr>
          </a:p>
          <a:p>
            <a:r>
              <a:rPr lang="en-US" altLang="ko-KR" sz="1600" b="1" dirty="0">
                <a:solidFill>
                  <a:srgbClr val="27467D"/>
                </a:solidFill>
                <a:ea typeface="맑은 고딕"/>
              </a:rPr>
              <a:t> </a:t>
            </a:r>
            <a:r>
              <a:rPr lang="ko-KR" altLang="en-US" sz="1400" smtClean="0">
                <a:solidFill>
                  <a:schemeClr val="tx1"/>
                </a:solidFill>
                <a:ea typeface="맑은 고딕"/>
              </a:rPr>
              <a:t>게임사에서 받아 온 데이터를</a:t>
            </a:r>
            <a:endParaRPr lang="en-US" altLang="ko-KR" sz="1400" dirty="0" smtClean="0">
              <a:solidFill>
                <a:schemeClr val="tx1"/>
              </a:solidFill>
              <a:ea typeface="맑은 고딕"/>
            </a:endParaRPr>
          </a:p>
          <a:p>
            <a:r>
              <a:rPr lang="en-US" altLang="ko-KR" sz="140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ko-KR" altLang="en-US" sz="1400" smtClean="0">
                <a:solidFill>
                  <a:schemeClr val="tx1"/>
                </a:solidFill>
                <a:ea typeface="맑은 고딕"/>
              </a:rPr>
              <a:t>정제하여 유저 정보를 제공한다</a:t>
            </a:r>
            <a:r>
              <a:rPr lang="en-US" altLang="ko-KR" sz="1400" smtClean="0">
                <a:solidFill>
                  <a:schemeClr val="tx1"/>
                </a:solidFill>
                <a:ea typeface="맑은 고딕"/>
              </a:rPr>
              <a:t>.</a:t>
            </a:r>
            <a:r>
              <a:rPr lang="ko-KR" altLang="en-US" sz="1400" smtClean="0">
                <a:solidFill>
                  <a:schemeClr val="tx1"/>
                </a:solidFill>
                <a:ea typeface="맑은 고딕"/>
              </a:rPr>
              <a:t>  </a:t>
            </a:r>
            <a:endParaRPr lang="en-US" altLang="ko-KR" sz="1400" dirty="0" smtClean="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430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Web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Web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App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8">
            <a:extLst>
              <a:ext uri="{FF2B5EF4-FFF2-40B4-BE49-F238E27FC236}">
                <a16:creationId xmlns:a16="http://schemas.microsoft.com/office/drawing/2014/main" id="{B7CB3986-1DAD-49A8-533A-B69C69A3A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29" y="2438629"/>
            <a:ext cx="7487920" cy="4229410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41E45764-1CE0-0E83-F00C-3E9A1E1AAF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04" t="11877" r="28740" b="35999"/>
          <a:stretch/>
        </p:blipFill>
        <p:spPr>
          <a:xfrm>
            <a:off x="6622748" y="2040203"/>
            <a:ext cx="3975704" cy="275809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380999" y="1891955"/>
            <a:ext cx="147320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ko-KR" altLang="en-US" smtClean="0"/>
              <a:t>관리자</a:t>
            </a:r>
            <a:endParaRPr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027680" y="4798301"/>
            <a:ext cx="322921" cy="180099"/>
          </a:xfrm>
          <a:prstGeom prst="roundRect">
            <a:avLst/>
          </a:prstGeom>
          <a:noFill/>
          <a:ln w="31750">
            <a:solidFill>
              <a:srgbClr val="EF7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DE8879-8BBE-F486-9B58-4C0090B849EB}"/>
              </a:ext>
            </a:extLst>
          </p:cNvPr>
          <p:cNvSpPr/>
          <p:nvPr/>
        </p:nvSpPr>
        <p:spPr>
          <a:xfrm>
            <a:off x="663862" y="5229340"/>
            <a:ext cx="3135978" cy="12413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관리자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b="1" dirty="0">
              <a:solidFill>
                <a:srgbClr val="27467D"/>
              </a:solidFill>
              <a:ea typeface="맑은 고딕"/>
            </a:endParaRPr>
          </a:p>
          <a:p>
            <a:r>
              <a:rPr lang="en-US" altLang="ko-KR" sz="1600" b="1">
                <a:solidFill>
                  <a:srgbClr val="27467D"/>
                </a:solidFill>
                <a:ea typeface="맑은 고딕"/>
              </a:rPr>
              <a:t> </a:t>
            </a:r>
            <a:r>
              <a:rPr lang="ko-KR" altLang="en-US" sz="1400" smtClean="0">
                <a:solidFill>
                  <a:schemeClr val="tx1"/>
                </a:solidFill>
                <a:ea typeface="맑은 고딕"/>
              </a:rPr>
              <a:t>회원 목록 및 차단 목록 관리</a:t>
            </a:r>
            <a:r>
              <a:rPr lang="ko-KR" altLang="en-US" sz="1400" smtClean="0">
                <a:solidFill>
                  <a:schemeClr val="tx1"/>
                </a:solidFill>
                <a:ea typeface="맑은 고딕"/>
              </a:rPr>
              <a:t>  </a:t>
            </a:r>
            <a:endParaRPr lang="en-US" altLang="ko-KR" sz="1400" dirty="0" smtClean="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17290" r="16802" b="20801"/>
          <a:stretch/>
        </p:blipFill>
        <p:spPr>
          <a:xfrm>
            <a:off x="8328170" y="4431448"/>
            <a:ext cx="3629007" cy="1872483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30" name="직선 화살표 연결선 29"/>
          <p:cNvCxnSpPr/>
          <p:nvPr/>
        </p:nvCxnSpPr>
        <p:spPr>
          <a:xfrm>
            <a:off x="5913120" y="3770750"/>
            <a:ext cx="572673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5913120" y="5551115"/>
            <a:ext cx="2253589" cy="2860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913120" y="3770750"/>
            <a:ext cx="0" cy="17803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17" idx="3"/>
          </p:cNvCxnSpPr>
          <p:nvPr/>
        </p:nvCxnSpPr>
        <p:spPr>
          <a:xfrm flipV="1">
            <a:off x="3350601" y="4888350"/>
            <a:ext cx="2562519" cy="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46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408680" y="2480314"/>
            <a:ext cx="5207000" cy="882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>
                <a:solidFill>
                  <a:srgbClr val="FFC000"/>
                </a:solidFill>
              </a:rPr>
              <a:t>UI </a:t>
            </a:r>
            <a:r>
              <a:rPr lang="ko-KR" altLang="en-US" sz="5400" b="1" dirty="0">
                <a:solidFill>
                  <a:srgbClr val="FFC000"/>
                </a:solidFill>
              </a:rPr>
              <a:t>구성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870960" y="3586802"/>
            <a:ext cx="3383280" cy="456878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App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396480" y="3586802"/>
            <a:ext cx="711200" cy="4568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</a:rPr>
              <a:t>→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02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App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Web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App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380999" y="1908242"/>
            <a:ext cx="147320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메인</a:t>
            </a:r>
            <a:endParaRPr dirty="0"/>
          </a:p>
        </p:txBody>
      </p:sp>
      <p:pic>
        <p:nvPicPr>
          <p:cNvPr id="17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63D8E7B-2473-B1CF-6281-F8526B25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16" y="2295800"/>
            <a:ext cx="2845377" cy="45622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4664068" y="3880671"/>
            <a:ext cx="3312203" cy="11155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전적 검색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  <a:ea typeface="맑은 고딕"/>
              </a:rPr>
              <a:t>소환사의 대전 기록</a:t>
            </a:r>
            <a:r>
              <a:rPr lang="en-US" altLang="ko-KR" sz="1400" smtClean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smtClean="0">
                <a:solidFill>
                  <a:srgbClr val="000000"/>
                </a:solidFill>
                <a:ea typeface="맑은 고딕"/>
              </a:rPr>
              <a:t>및</a:t>
            </a:r>
            <a:r>
              <a:rPr lang="en-US" altLang="ko-KR" sz="1400" smtClean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smtClean="0">
                <a:solidFill>
                  <a:srgbClr val="000000"/>
                </a:solidFill>
                <a:ea typeface="맑은 고딕"/>
              </a:rPr>
              <a:t>게임 정보 확인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61038" y="6190220"/>
            <a:ext cx="3423920" cy="563399"/>
          </a:xfrm>
          <a:prstGeom prst="roundRect">
            <a:avLst/>
          </a:prstGeom>
          <a:noFill/>
          <a:ln w="31750">
            <a:solidFill>
              <a:srgbClr val="EF7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9465184" y="4510462"/>
            <a:ext cx="2537076" cy="148395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로그인 및 회원정보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로그인 접속 후</a:t>
            </a:r>
            <a:endParaRPr lang="en-US" altLang="ko-KR" sz="1400" dirty="0" smtClean="0">
              <a:solidFill>
                <a:srgbClr val="000000"/>
              </a:solidFill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회원 정보 확인 및 </a:t>
            </a:r>
            <a:endParaRPr lang="en-US" altLang="ko-KR" sz="1400" smtClean="0">
              <a:solidFill>
                <a:srgbClr val="000000"/>
              </a:solidFill>
            </a:endParaRPr>
          </a:p>
          <a:p>
            <a:r>
              <a:rPr lang="ko-KR" altLang="en-US" sz="1400" smtClean="0">
                <a:solidFill>
                  <a:srgbClr val="000000"/>
                </a:solidFill>
              </a:rPr>
              <a:t> 수정</a:t>
            </a:r>
            <a:r>
              <a:rPr lang="en-US" altLang="ko-KR" sz="1400" smtClean="0">
                <a:solidFill>
                  <a:srgbClr val="000000"/>
                </a:solidFill>
              </a:rPr>
              <a:t>, </a:t>
            </a:r>
            <a:r>
              <a:rPr lang="ko-KR" altLang="en-US" sz="1400" smtClean="0">
                <a:solidFill>
                  <a:srgbClr val="000000"/>
                </a:solidFill>
              </a:rPr>
              <a:t>탈퇴</a:t>
            </a:r>
            <a:endParaRPr lang="ko-KR" altLang="en-US" sz="1400" dirty="0">
              <a:solidFill>
                <a:srgbClr val="0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5213416" y="5365794"/>
            <a:ext cx="2772405" cy="12572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smtClean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600" b="1" smtClean="0">
                <a:solidFill>
                  <a:srgbClr val="27467D"/>
                </a:solidFill>
                <a:ea typeface="맑은 고딕"/>
              </a:rPr>
              <a:t>커뮤니티 </a:t>
            </a:r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정보 공유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pPr algn="ctr"/>
            <a:endParaRPr lang="en-US" altLang="ko-KR" sz="1600" smtClean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smtClean="0">
                <a:solidFill>
                  <a:srgbClr val="000000"/>
                </a:solidFill>
                <a:ea typeface="맑은 고딕"/>
              </a:rPr>
              <a:t>게임 유저들 간에 정보 공유 및</a:t>
            </a:r>
            <a:endParaRPr lang="en-US" altLang="ko-KR" sz="1400" smtClean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smtClean="0">
                <a:solidFill>
                  <a:srgbClr val="000000"/>
                </a:solidFill>
                <a:ea typeface="맑은 고딕"/>
              </a:rPr>
              <a:t>소통을 위한 자유게시판 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pPr algn="ctr"/>
            <a:endParaRPr lang="en-US" altLang="ko-KR" sz="1600" dirty="0" smtClean="0">
              <a:solidFill>
                <a:srgbClr val="000000"/>
              </a:solidFill>
            </a:endParaRPr>
          </a:p>
        </p:txBody>
      </p:sp>
      <p:pic>
        <p:nvPicPr>
          <p:cNvPr id="2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63D8E7B-2473-B1CF-6281-F8526B25B3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942" r="-9400"/>
          <a:stretch/>
        </p:blipFill>
        <p:spPr>
          <a:xfrm>
            <a:off x="5037038" y="2217151"/>
            <a:ext cx="7415544" cy="1527859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H="1">
            <a:off x="6218548" y="3119809"/>
            <a:ext cx="10160" cy="7142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8067187" y="5994413"/>
            <a:ext cx="5112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8568964" y="3119809"/>
            <a:ext cx="9427" cy="28746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10755983" y="3119809"/>
            <a:ext cx="21171" cy="12492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구부러진 연결선 44"/>
          <p:cNvCxnSpPr>
            <a:endCxn id="22" idx="1"/>
          </p:cNvCxnSpPr>
          <p:nvPr/>
        </p:nvCxnSpPr>
        <p:spPr>
          <a:xfrm rot="5400000" flipH="1" flipV="1">
            <a:off x="2300448" y="3453634"/>
            <a:ext cx="3209143" cy="2264038"/>
          </a:xfrm>
          <a:prstGeom prst="curvedConnector2">
            <a:avLst/>
          </a:prstGeom>
          <a:ln w="12700">
            <a:solidFill>
              <a:srgbClr val="EF70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슬라이드 번호 개체 틀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690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App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Web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App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B8F3CC84-7394-00D8-FA66-579C28007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611" y="2334703"/>
            <a:ext cx="2542748" cy="4081763"/>
          </a:xfrm>
          <a:prstGeom prst="rect">
            <a:avLst/>
          </a:prstGeom>
        </p:spPr>
      </p:pic>
      <p:pic>
        <p:nvPicPr>
          <p:cNvPr id="3" name="그림 5">
            <a:extLst>
              <a:ext uri="{FF2B5EF4-FFF2-40B4-BE49-F238E27FC236}">
                <a16:creationId xmlns:a16="http://schemas.microsoft.com/office/drawing/2014/main" id="{1A86AF87-8368-1F72-9202-B3B98CC35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" t="2738" r="901" b="-9076"/>
          <a:stretch/>
        </p:blipFill>
        <p:spPr>
          <a:xfrm>
            <a:off x="8181913" y="2235937"/>
            <a:ext cx="2679127" cy="462206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DE8879-8BBE-F486-9B58-4C0090B849EB}"/>
              </a:ext>
            </a:extLst>
          </p:cNvPr>
          <p:cNvSpPr/>
          <p:nvPr/>
        </p:nvSpPr>
        <p:spPr>
          <a:xfrm>
            <a:off x="660686" y="4255666"/>
            <a:ext cx="3032760" cy="181554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빈칸 / </a:t>
            </a:r>
            <a:r>
              <a:rPr lang="ko-KR" altLang="en-US" sz="1600" b="1" dirty="0" err="1" smtClean="0">
                <a:solidFill>
                  <a:srgbClr val="27467D"/>
                </a:solidFill>
                <a:ea typeface="맑은 고딕"/>
              </a:rPr>
              <a:t>중복회원</a:t>
            </a:r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확인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b="1" dirty="0">
              <a:solidFill>
                <a:srgbClr val="27467D"/>
              </a:solidFill>
              <a:ea typeface="맑은 고딕"/>
            </a:endParaRPr>
          </a:p>
          <a:p>
            <a:r>
              <a:rPr lang="en-US" altLang="ko-KR" sz="1600" b="1">
                <a:solidFill>
                  <a:srgbClr val="27467D"/>
                </a:solidFill>
                <a:ea typeface="맑은 고딕"/>
              </a:rPr>
              <a:t> </a:t>
            </a:r>
            <a:r>
              <a:rPr lang="ko-KR" altLang="en-US" sz="1400" smtClean="0">
                <a:solidFill>
                  <a:schemeClr val="tx1"/>
                </a:solidFill>
                <a:ea typeface="맑은 고딕"/>
              </a:rPr>
              <a:t>빈칸 확인 및 </a:t>
            </a:r>
            <a:r>
              <a:rPr lang="ko-KR" altLang="en-US" sz="1400" smtClean="0">
                <a:solidFill>
                  <a:schemeClr val="tx1"/>
                </a:solidFill>
                <a:ea typeface="맑은 고딕"/>
              </a:rPr>
              <a:t>유효성 검사</a:t>
            </a:r>
            <a:endParaRPr lang="en-US" altLang="ko-KR" sz="1400" smtClean="0">
              <a:solidFill>
                <a:schemeClr val="tx1"/>
              </a:solidFill>
              <a:ea typeface="맑은 고딕"/>
            </a:endParaRPr>
          </a:p>
          <a:p>
            <a:r>
              <a:rPr lang="en-US" altLang="ko-KR" sz="140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ko-KR" altLang="en-US" sz="1400" smtClean="0">
                <a:solidFill>
                  <a:schemeClr val="tx1"/>
                </a:solidFill>
                <a:ea typeface="맑은 고딕"/>
              </a:rPr>
              <a:t>정보가 중복되지 않도록 확인 후  </a:t>
            </a:r>
            <a:endParaRPr lang="en-US" altLang="ko-KR" sz="1400" smtClean="0">
              <a:solidFill>
                <a:schemeClr val="tx1"/>
              </a:solidFill>
              <a:ea typeface="맑은 고딕"/>
            </a:endParaRPr>
          </a:p>
          <a:p>
            <a:r>
              <a:rPr lang="en-US" altLang="ko-KR" sz="140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ko-KR" altLang="en-US" sz="1400" smtClean="0">
                <a:solidFill>
                  <a:schemeClr val="tx1"/>
                </a:solidFill>
                <a:ea typeface="맑은 고딕"/>
              </a:rPr>
              <a:t>로그인 및 </a:t>
            </a:r>
            <a:r>
              <a:rPr lang="ko-KR" altLang="en-US" sz="1400" smtClean="0">
                <a:solidFill>
                  <a:schemeClr val="tx1"/>
                </a:solidFill>
                <a:ea typeface="맑은 고딕"/>
              </a:rPr>
              <a:t>회원가입  </a:t>
            </a:r>
            <a:endParaRPr lang="en-US" altLang="ko-KR" sz="1400" dirty="0" smtClean="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838" y="1867603"/>
            <a:ext cx="299212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smtClean="0"/>
              <a:t>로그인</a:t>
            </a:r>
            <a:r>
              <a:rPr lang="en-US" smtClean="0"/>
              <a:t> </a:t>
            </a:r>
            <a:r>
              <a:rPr lang="ko-KR" altLang="en-US" smtClean="0"/>
              <a:t>및 회원가입</a:t>
            </a:r>
            <a:endParaRPr dirty="0"/>
          </a:p>
        </p:txBody>
      </p:sp>
      <p:sp>
        <p:nvSpPr>
          <p:cNvPr id="13" name="모서리가 둥근 직사각형 12"/>
          <p:cNvSpPr/>
          <p:nvPr/>
        </p:nvSpPr>
        <p:spPr>
          <a:xfrm flipV="1">
            <a:off x="6354200" y="4855785"/>
            <a:ext cx="463160" cy="259427"/>
          </a:xfrm>
          <a:prstGeom prst="roundRect">
            <a:avLst/>
          </a:prstGeom>
          <a:noFill/>
          <a:ln w="31750">
            <a:solidFill>
              <a:srgbClr val="EF7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/>
          <p:nvPr/>
        </p:nvCxnSpPr>
        <p:spPr>
          <a:xfrm flipV="1">
            <a:off x="6817360" y="4117166"/>
            <a:ext cx="1280159" cy="868332"/>
          </a:xfrm>
          <a:prstGeom prst="curvedConnector3">
            <a:avLst>
              <a:gd name="adj1" fmla="val 50000"/>
            </a:avLst>
          </a:prstGeom>
          <a:ln w="12700">
            <a:solidFill>
              <a:srgbClr val="EF70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24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App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Web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App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DE297B-C9BA-FA22-A11B-EAA94478BC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10" r="-316" b="33827"/>
          <a:stretch/>
        </p:blipFill>
        <p:spPr>
          <a:xfrm>
            <a:off x="3305809" y="1908242"/>
            <a:ext cx="4373700" cy="439221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5764ED1-4C4A-A3EE-7676-42D541F0B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535" y="3693581"/>
            <a:ext cx="1901190" cy="3037840"/>
          </a:xfrm>
          <a:prstGeom prst="rect">
            <a:avLst/>
          </a:prstGeom>
          <a:ln>
            <a:noFill/>
          </a:ln>
        </p:spPr>
      </p:pic>
      <p:pic>
        <p:nvPicPr>
          <p:cNvPr id="2" name="그림 2">
            <a:extLst>
              <a:ext uri="{FF2B5EF4-FFF2-40B4-BE49-F238E27FC236}">
                <a16:creationId xmlns:a16="http://schemas.microsoft.com/office/drawing/2014/main" id="{C96AFEFF-C5C2-7F51-3B42-52552DF0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15" y="2727171"/>
            <a:ext cx="2498909" cy="400425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B1B15D5-EDBE-0790-7A31-8C58972C3AA2}"/>
              </a:ext>
            </a:extLst>
          </p:cNvPr>
          <p:cNvCxnSpPr>
            <a:cxnSpLocks/>
          </p:cNvCxnSpPr>
          <p:nvPr/>
        </p:nvCxnSpPr>
        <p:spPr>
          <a:xfrm>
            <a:off x="5486716" y="3256070"/>
            <a:ext cx="102616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1"/>
          <p:cNvSpPr txBox="1"/>
          <p:nvPr/>
        </p:nvSpPr>
        <p:spPr>
          <a:xfrm>
            <a:off x="380998" y="1908242"/>
            <a:ext cx="180340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마이페이지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93" y="1694073"/>
            <a:ext cx="2021205" cy="3233927"/>
          </a:xfrm>
          <a:prstGeom prst="rect">
            <a:avLst/>
          </a:prstGeom>
        </p:spPr>
      </p:pic>
      <p:cxnSp>
        <p:nvCxnSpPr>
          <p:cNvPr id="24" name="직선 화살표 연결선 23"/>
          <p:cNvCxnSpPr>
            <a:stCxn id="47" idx="3"/>
          </p:cNvCxnSpPr>
          <p:nvPr/>
        </p:nvCxnSpPr>
        <p:spPr>
          <a:xfrm>
            <a:off x="4209347" y="5641107"/>
            <a:ext cx="4434851" cy="128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46" idx="3"/>
          </p:cNvCxnSpPr>
          <p:nvPr/>
        </p:nvCxnSpPr>
        <p:spPr>
          <a:xfrm>
            <a:off x="4153523" y="4844589"/>
            <a:ext cx="133913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486400" y="3266230"/>
            <a:ext cx="316" cy="157835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2993771" y="4189737"/>
            <a:ext cx="430147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DDE8879-8BBE-F486-9B58-4C0090B849EB}"/>
              </a:ext>
            </a:extLst>
          </p:cNvPr>
          <p:cNvSpPr/>
          <p:nvPr/>
        </p:nvSpPr>
        <p:spPr>
          <a:xfrm>
            <a:off x="8816975" y="1762968"/>
            <a:ext cx="3196938" cy="123698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기본 정보 및 정보 관리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b="1" dirty="0">
              <a:solidFill>
                <a:srgbClr val="27467D"/>
              </a:solidFill>
              <a:ea typeface="맑은 고딕"/>
            </a:endParaRPr>
          </a:p>
          <a:p>
            <a:r>
              <a:rPr lang="en-US" altLang="ko-KR" sz="1600" b="1" dirty="0">
                <a:solidFill>
                  <a:srgbClr val="27467D"/>
                </a:solidFill>
                <a:ea typeface="맑은 고딕"/>
              </a:rPr>
              <a:t> </a:t>
            </a:r>
            <a:r>
              <a:rPr lang="ko-KR" altLang="en-US" sz="1400" smtClean="0">
                <a:solidFill>
                  <a:schemeClr val="tx1"/>
                </a:solidFill>
                <a:ea typeface="맑은 고딕"/>
              </a:rPr>
              <a:t>나의 정보 확인 및 수정</a:t>
            </a:r>
            <a:r>
              <a:rPr lang="en-US" altLang="ko-KR" sz="1400" dirty="0" smtClean="0">
                <a:solidFill>
                  <a:schemeClr val="tx1"/>
                </a:solidFill>
                <a:ea typeface="맑은 고딕"/>
              </a:rPr>
              <a:t>, </a:t>
            </a:r>
            <a:r>
              <a:rPr lang="ko-KR" altLang="en-US" sz="1400" smtClean="0">
                <a:solidFill>
                  <a:schemeClr val="tx1"/>
                </a:solidFill>
                <a:ea typeface="맑은 고딕"/>
              </a:rPr>
              <a:t>게시글 관리</a:t>
            </a:r>
            <a:endParaRPr lang="en-US" altLang="ko-KR" sz="1400" smtClean="0">
              <a:solidFill>
                <a:schemeClr val="tx1"/>
              </a:solidFill>
              <a:ea typeface="맑은 고딕"/>
            </a:endParaRPr>
          </a:p>
          <a:p>
            <a:r>
              <a:rPr lang="en-US" altLang="ko-KR" sz="140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ko-KR" altLang="en-US" sz="1400" smtClean="0">
                <a:solidFill>
                  <a:schemeClr val="tx1"/>
                </a:solidFill>
                <a:ea typeface="맑은 고딕"/>
              </a:rPr>
              <a:t>로그아웃</a:t>
            </a:r>
            <a:r>
              <a:rPr lang="en-US" altLang="ko-KR" sz="1400" smtClean="0">
                <a:solidFill>
                  <a:schemeClr val="tx1"/>
                </a:solidFill>
                <a:ea typeface="맑은 고딕"/>
              </a:rPr>
              <a:t>, </a:t>
            </a:r>
            <a:r>
              <a:rPr lang="ko-KR" altLang="en-US" sz="1400" smtClean="0">
                <a:solidFill>
                  <a:schemeClr val="tx1"/>
                </a:solidFill>
                <a:ea typeface="맑은 고딕"/>
              </a:rPr>
              <a:t>탈퇴 버튼 구현</a:t>
            </a:r>
            <a:r>
              <a:rPr lang="en-US" altLang="ko-KR" sz="1400" smtClean="0">
                <a:solidFill>
                  <a:schemeClr val="tx1"/>
                </a:solidFill>
                <a:ea typeface="맑은 고딕"/>
              </a:rPr>
              <a:t>  </a:t>
            </a:r>
            <a:r>
              <a:rPr lang="ko-KR" altLang="en-US" sz="1400" smtClean="0">
                <a:solidFill>
                  <a:schemeClr val="tx1"/>
                </a:solidFill>
                <a:ea typeface="맑은 고딕"/>
              </a:rPr>
              <a:t>  </a:t>
            </a:r>
            <a:endParaRPr lang="en-US" altLang="ko-KR" sz="1400" dirty="0" smtClean="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 flipV="1">
            <a:off x="3452367" y="4083200"/>
            <a:ext cx="716339" cy="221648"/>
          </a:xfrm>
          <a:prstGeom prst="roundRect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 flipV="1">
            <a:off x="3437184" y="4733765"/>
            <a:ext cx="716339" cy="221648"/>
          </a:xfrm>
          <a:prstGeom prst="roundRect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 flipV="1">
            <a:off x="3428871" y="5524279"/>
            <a:ext cx="780476" cy="233657"/>
          </a:xfrm>
          <a:prstGeom prst="roundRect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22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App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Web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App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F9FF53-CCC7-B0AF-AC7E-F72905B0129E}"/>
              </a:ext>
            </a:extLst>
          </p:cNvPr>
          <p:cNvSpPr txBox="1"/>
          <p:nvPr/>
        </p:nvSpPr>
        <p:spPr>
          <a:xfrm>
            <a:off x="4724400" y="383102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글 리스트 기능구현</a:t>
            </a:r>
          </a:p>
        </p:txBody>
      </p:sp>
      <p:sp>
        <p:nvSpPr>
          <p:cNvPr id="8" name="TextBox 11"/>
          <p:cNvSpPr txBox="1"/>
          <p:nvPr/>
        </p:nvSpPr>
        <p:spPr>
          <a:xfrm>
            <a:off x="380999" y="1891955"/>
            <a:ext cx="147320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게시판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17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408680" y="2480314"/>
            <a:ext cx="5207000" cy="882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400" b="1" dirty="0">
                <a:solidFill>
                  <a:srgbClr val="FFC000"/>
                </a:solidFill>
              </a:rPr>
              <a:t>프로젝트 기획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870960" y="3586802"/>
            <a:ext cx="3383280" cy="456878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기획 의도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개발 환경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7396480" y="3586802"/>
            <a:ext cx="711200" cy="4568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</a:rPr>
              <a:t>→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8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App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Web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App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E3D4AF5-1FB4-2CC7-7601-DE82B4898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331" y="2067910"/>
            <a:ext cx="2808232" cy="448266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1E462B0-FB03-2DC4-4855-D6BFC21A16AF}"/>
              </a:ext>
            </a:extLst>
          </p:cNvPr>
          <p:cNvSpPr/>
          <p:nvPr/>
        </p:nvSpPr>
        <p:spPr>
          <a:xfrm>
            <a:off x="6278880" y="3079356"/>
            <a:ext cx="233680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86E48C-C02A-079D-5739-934CBD81DACC}"/>
              </a:ext>
            </a:extLst>
          </p:cNvPr>
          <p:cNvSpPr/>
          <p:nvPr/>
        </p:nvSpPr>
        <p:spPr>
          <a:xfrm>
            <a:off x="4815839" y="4556760"/>
            <a:ext cx="2468880" cy="55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AC828C-5ED8-D640-690A-A10C3AFEDB45}"/>
              </a:ext>
            </a:extLst>
          </p:cNvPr>
          <p:cNvSpPr/>
          <p:nvPr/>
        </p:nvSpPr>
        <p:spPr>
          <a:xfrm>
            <a:off x="5435598" y="4201160"/>
            <a:ext cx="106680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86F459-5014-AA65-4D93-9875C308C0D5}"/>
              </a:ext>
            </a:extLst>
          </p:cNvPr>
          <p:cNvCxnSpPr/>
          <p:nvPr/>
        </p:nvCxnSpPr>
        <p:spPr>
          <a:xfrm flipH="1" flipV="1">
            <a:off x="3627120" y="4831080"/>
            <a:ext cx="11887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76738F5-1543-87BC-9981-0DB8178833FD}"/>
              </a:ext>
            </a:extLst>
          </p:cNvPr>
          <p:cNvCxnSpPr>
            <a:cxnSpLocks/>
          </p:cNvCxnSpPr>
          <p:nvPr/>
        </p:nvCxnSpPr>
        <p:spPr>
          <a:xfrm flipV="1">
            <a:off x="7711440" y="5400566"/>
            <a:ext cx="325118" cy="5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550435D-F399-FFCD-FECB-39EDC43E1740}"/>
              </a:ext>
            </a:extLst>
          </p:cNvPr>
          <p:cNvCxnSpPr>
            <a:cxnSpLocks/>
          </p:cNvCxnSpPr>
          <p:nvPr/>
        </p:nvCxnSpPr>
        <p:spPr>
          <a:xfrm>
            <a:off x="6512559" y="3154680"/>
            <a:ext cx="1523999" cy="142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8090822" y="2641890"/>
            <a:ext cx="2333338" cy="102558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유저만의 추천 기능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좋아요 기능 구현</a:t>
            </a:r>
            <a:endParaRPr lang="en-US" altLang="ko-KR" sz="1400" dirty="0" smtClean="0">
              <a:solidFill>
                <a:srgbClr val="00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8090822" y="4716230"/>
            <a:ext cx="3014058" cy="126395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로그인 여부에 따른 접근 권한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로그인 접속 후</a:t>
            </a:r>
            <a:endParaRPr lang="en-US" altLang="ko-KR" sz="1400" dirty="0" smtClean="0">
              <a:solidFill>
                <a:srgbClr val="000000"/>
              </a:solidFill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수정</a:t>
            </a:r>
            <a:r>
              <a:rPr lang="en-US" altLang="ko-KR" sz="1400" smtClean="0">
                <a:solidFill>
                  <a:srgbClr val="000000"/>
                </a:solidFill>
              </a:rPr>
              <a:t>, </a:t>
            </a:r>
            <a:r>
              <a:rPr lang="ko-KR" altLang="en-US" sz="1400" smtClean="0">
                <a:solidFill>
                  <a:srgbClr val="000000"/>
                </a:solidFill>
              </a:rPr>
              <a:t>삭제 버튼 구현</a:t>
            </a:r>
            <a:endParaRPr lang="en-US" altLang="ko-KR" sz="1400" dirty="0" smtClean="0">
              <a:solidFill>
                <a:srgbClr val="00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1166234" y="4318526"/>
            <a:ext cx="2374234" cy="10820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유저 간 소통 기능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댓글 기능 구현</a:t>
            </a:r>
            <a:endParaRPr lang="en-US" altLang="ko-KR" sz="1400" dirty="0" smtClean="0">
              <a:solidFill>
                <a:srgbClr val="000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512559" y="4318000"/>
            <a:ext cx="11988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711440" y="4309241"/>
            <a:ext cx="0" cy="10913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415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App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Web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App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5">
            <a:extLst>
              <a:ext uri="{FF2B5EF4-FFF2-40B4-BE49-F238E27FC236}">
                <a16:creationId xmlns:a16="http://schemas.microsoft.com/office/drawing/2014/main" id="{4D7E4BC5-6DD8-2BAE-1923-641C7CF2B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617" y="2291255"/>
            <a:ext cx="2571750" cy="4114800"/>
          </a:xfrm>
          <a:prstGeom prst="rect">
            <a:avLst/>
          </a:prstGeom>
        </p:spPr>
      </p:pic>
      <p:pic>
        <p:nvPicPr>
          <p:cNvPr id="6" name="그림 7">
            <a:extLst>
              <a:ext uri="{FF2B5EF4-FFF2-40B4-BE49-F238E27FC236}">
                <a16:creationId xmlns:a16="http://schemas.microsoft.com/office/drawing/2014/main" id="{BEA601B9-2293-24EC-9494-5B6ADC0E8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797" y="1670244"/>
            <a:ext cx="2151337" cy="3444766"/>
          </a:xfrm>
          <a:prstGeom prst="rect">
            <a:avLst/>
          </a:prstGeom>
        </p:spPr>
      </p:pic>
      <p:pic>
        <p:nvPicPr>
          <p:cNvPr id="9" name="그림 11">
            <a:extLst>
              <a:ext uri="{FF2B5EF4-FFF2-40B4-BE49-F238E27FC236}">
                <a16:creationId xmlns:a16="http://schemas.microsoft.com/office/drawing/2014/main" id="{FDB99CAD-83B1-236D-ED65-20A5FE9AF5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608" b="5095"/>
          <a:stretch/>
        </p:blipFill>
        <p:spPr>
          <a:xfrm>
            <a:off x="2524125" y="2265680"/>
            <a:ext cx="2683557" cy="39928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0999" y="1908242"/>
            <a:ext cx="1473202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effectLst>
                  <a:outerShdw blurRad="50800" dist="38100" dir="189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 err="1"/>
              <a:t>전적</a:t>
            </a:r>
            <a:r>
              <a:rPr dirty="0"/>
              <a:t> </a:t>
            </a:r>
            <a:r>
              <a:rPr dirty="0" err="1"/>
              <a:t>검색</a:t>
            </a:r>
            <a:endParaRPr dirty="0"/>
          </a:p>
        </p:txBody>
      </p:sp>
      <p:sp>
        <p:nvSpPr>
          <p:cNvPr id="14" name="모서리가 둥근 직사각형 13"/>
          <p:cNvSpPr/>
          <p:nvPr/>
        </p:nvSpPr>
        <p:spPr>
          <a:xfrm flipV="1">
            <a:off x="6552065" y="3984327"/>
            <a:ext cx="646024" cy="263383"/>
          </a:xfrm>
          <a:prstGeom prst="roundRect">
            <a:avLst/>
          </a:prstGeom>
          <a:noFill/>
          <a:ln w="31750">
            <a:solidFill>
              <a:srgbClr val="EF7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/>
          <p:nvPr/>
        </p:nvCxnSpPr>
        <p:spPr>
          <a:xfrm flipV="1">
            <a:off x="7198089" y="3200400"/>
            <a:ext cx="1272128" cy="935940"/>
          </a:xfrm>
          <a:prstGeom prst="curvedConnector3">
            <a:avLst>
              <a:gd name="adj1" fmla="val 50000"/>
            </a:avLst>
          </a:prstGeom>
          <a:ln w="12700">
            <a:solidFill>
              <a:srgbClr val="EF70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9328784" y="5192124"/>
            <a:ext cx="2685416" cy="10261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게임 기록</a:t>
            </a:r>
            <a:r>
              <a:rPr lang="en-US" altLang="ko-KR" sz="1600" b="1" dirty="0">
                <a:solidFill>
                  <a:srgbClr val="27467D"/>
                </a:solidFill>
                <a:ea typeface="맑은 고딕"/>
              </a:rPr>
              <a:t> </a:t>
            </a:r>
            <a:r>
              <a:rPr lang="en-US" altLang="ko-KR" sz="1600" b="1" dirty="0" smtClean="0">
                <a:solidFill>
                  <a:srgbClr val="27467D"/>
                </a:solidFill>
                <a:ea typeface="맑은 고딕"/>
              </a:rPr>
              <a:t>/ </a:t>
            </a:r>
            <a:r>
              <a:rPr lang="ko-KR" altLang="en-US" sz="1600" b="1" smtClean="0">
                <a:solidFill>
                  <a:srgbClr val="27467D"/>
                </a:solidFill>
                <a:ea typeface="맑은 고딕"/>
              </a:rPr>
              <a:t>전적 정</a:t>
            </a:r>
            <a:r>
              <a:rPr lang="ko-KR" altLang="en-US" sz="1600" b="1" smtClean="0">
                <a:solidFill>
                  <a:srgbClr val="27467D"/>
                </a:solidFill>
                <a:ea typeface="맑은 고딕"/>
              </a:rPr>
              <a:t>보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게임의 내용에 대한 </a:t>
            </a:r>
            <a:r>
              <a:rPr lang="ko-KR" altLang="en-US" sz="1400" smtClean="0">
                <a:solidFill>
                  <a:srgbClr val="000000"/>
                </a:solidFill>
              </a:rPr>
              <a:t>정보 </a:t>
            </a:r>
            <a:r>
              <a:rPr lang="ko-KR" altLang="en-US" sz="1400" smtClean="0">
                <a:solidFill>
                  <a:srgbClr val="000000"/>
                </a:solidFill>
              </a:rPr>
              <a:t>제공</a:t>
            </a:r>
            <a:endParaRPr lang="en-US" altLang="ko-KR" sz="1400" dirty="0" smtClean="0">
              <a:solidFill>
                <a:srgbClr val="00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72229D-7EB1-586B-F1BA-71EB9241FCAA}"/>
              </a:ext>
            </a:extLst>
          </p:cNvPr>
          <p:cNvSpPr/>
          <p:nvPr/>
        </p:nvSpPr>
        <p:spPr>
          <a:xfrm>
            <a:off x="247861" y="4709935"/>
            <a:ext cx="1941302" cy="11062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27467D"/>
                </a:solidFill>
                <a:ea typeface="맑은 고딕"/>
              </a:rPr>
              <a:t> 게임 통계</a:t>
            </a:r>
            <a:endParaRPr lang="en-US" altLang="ko-KR" sz="1600" b="1" dirty="0" smtClean="0">
              <a:solidFill>
                <a:srgbClr val="27467D"/>
              </a:solidFill>
              <a:ea typeface="맑은 고딕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 최근 게임에 대한</a:t>
            </a:r>
            <a:endParaRPr lang="en-US" altLang="ko-KR" sz="1400" dirty="0" smtClean="0">
              <a:solidFill>
                <a:srgbClr val="000000"/>
              </a:solidFill>
            </a:endParaRP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 </a:t>
            </a:r>
            <a:r>
              <a:rPr lang="ko-KR" altLang="en-US" sz="1400" smtClean="0">
                <a:solidFill>
                  <a:srgbClr val="000000"/>
                </a:solidFill>
              </a:rPr>
              <a:t>통계 정보 제공</a:t>
            </a:r>
            <a:endParaRPr lang="en-US" altLang="ko-KR" sz="1400" smtClean="0">
              <a:solidFill>
                <a:srgbClr val="000000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2259080" y="5262880"/>
            <a:ext cx="523557" cy="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372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489960" y="2480314"/>
            <a:ext cx="5207000" cy="882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400" b="1" dirty="0">
                <a:solidFill>
                  <a:srgbClr val="FFC000"/>
                </a:solidFill>
              </a:rPr>
              <a:t>일정 및 역할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870960" y="3586802"/>
            <a:ext cx="3383280" cy="456878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개발 일정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역할 분담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7396480" y="3586802"/>
            <a:ext cx="711200" cy="4568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</a:rPr>
              <a:t>→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98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개발 일정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역할 분담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한쪽 모서리는 잘리고 다른 쪽 모서리는 둥근 사각형 5"/>
          <p:cNvSpPr/>
          <p:nvPr/>
        </p:nvSpPr>
        <p:spPr>
          <a:xfrm>
            <a:off x="71120" y="1756307"/>
            <a:ext cx="2540000" cy="1645920"/>
          </a:xfrm>
          <a:prstGeom prst="snip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주차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프로젝트 기획 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및 설계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2428240" y="2082902"/>
            <a:ext cx="9591040" cy="4618510"/>
          </a:xfrm>
          <a:prstGeom prst="snip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주차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프로젝트 환경 구축</a:t>
            </a:r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</a:rPr>
              <a:t>Sever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각 컨트롤러가 사용할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 DAO, DTO, Mapper, DB, SQL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작성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인증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 –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로그인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회원 정보 전달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회원가입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정보 수정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탈퇴에 관한 컨트롤러 구현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보안 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– JWT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을 활용하여 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token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을 통하여 유저 인증 기능 구현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API – </a:t>
            </a:r>
            <a:r>
              <a:rPr lang="ko-KR" altLang="en-US" sz="1600" dirty="0" err="1">
                <a:solidFill>
                  <a:schemeClr val="accent5">
                    <a:lumMod val="50000"/>
                  </a:schemeClr>
                </a:solidFill>
              </a:rPr>
              <a:t>게임사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API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로부터 정보를 전달 받아 필요한 부분만 추출하여 반환해주는 컨트롤러 구현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</a:rPr>
              <a:t>Web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홈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로그인 화면 완성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회원가입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게임 정보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자유 게시판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회원 정보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관리자 화면 진행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게시판 좋아요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session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을 이용한 로그인 유지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메인 화면 게임 정보 출력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60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개발 일정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역할 분담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259080" y="1729397"/>
            <a:ext cx="6675120" cy="3635083"/>
          </a:xfrm>
          <a:prstGeom prst="snip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3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주차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</a:rPr>
              <a:t>Sever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추가적인 컨트롤러 구현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</a:rPr>
              <a:t>Web :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회원가입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게임 정보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자유 게시판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회원 정보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관리자 화면 완성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비밀 댓글 구현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</a:rPr>
              <a:t>App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프로젝트 환경 구축 및 프로토타이핑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한쪽 모서리는 잘리고 다른 쪽 모서리는 둥근 사각형 7"/>
          <p:cNvSpPr/>
          <p:nvPr/>
        </p:nvSpPr>
        <p:spPr>
          <a:xfrm>
            <a:off x="5694680" y="4301867"/>
            <a:ext cx="6253480" cy="2397760"/>
          </a:xfrm>
          <a:prstGeom prst="snip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4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주차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</a:rPr>
              <a:t>App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화면 전환을 위해 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Bottom Tab Navigation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사용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</a:p>
          <a:p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   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내부에는 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Stack Navigation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사용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회원 정보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게시 글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API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활용 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가지에 대한 기본 기능 구현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    ( </a:t>
            </a:r>
            <a:r>
              <a:rPr lang="en-US" altLang="ko-KR" sz="1600" dirty="0" err="1">
                <a:solidFill>
                  <a:schemeClr val="accent5">
                    <a:lumMod val="50000"/>
                  </a:schemeClr>
                </a:solidFill>
              </a:rPr>
              <a:t>axios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를 통한 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CRUD )</a:t>
            </a:r>
          </a:p>
          <a:p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51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개발 일정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역할 분담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17880" y="2048441"/>
            <a:ext cx="5379720" cy="2541785"/>
          </a:xfrm>
          <a:prstGeom prst="snipRound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5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주차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</a:rPr>
              <a:t>App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accent5">
                    <a:lumMod val="50000"/>
                  </a:schemeClr>
                </a:solidFill>
              </a:rPr>
              <a:t>전적 출력 부분의 </a:t>
            </a:r>
            <a:r>
              <a:rPr lang="en-US" altLang="ko-KR" sz="1600" smtClean="0">
                <a:solidFill>
                  <a:schemeClr val="accent5">
                    <a:lumMod val="50000"/>
                  </a:schemeClr>
                </a:solidFill>
              </a:rPr>
              <a:t>UI / UX </a:t>
            </a:r>
            <a:r>
              <a:rPr lang="ko-KR" altLang="en-US" sz="1600" smtClean="0">
                <a:solidFill>
                  <a:schemeClr val="accent5">
                    <a:lumMod val="50000"/>
                  </a:schemeClr>
                </a:solidFill>
              </a:rPr>
              <a:t>구현</a:t>
            </a:r>
            <a:endParaRPr lang="en-US" altLang="ko-KR" sz="1600" smtClean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>
                <a:solidFill>
                  <a:schemeClr val="accent5">
                    <a:lumMod val="50000"/>
                  </a:schemeClr>
                </a:solidFill>
              </a:rPr>
              <a:t>게시판 좋아요 및 댓글 달기 기능 추가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한쪽 모서리는 잘리고 다른 쪽 모서리는 둥근 사각형 7"/>
          <p:cNvSpPr/>
          <p:nvPr/>
        </p:nvSpPr>
        <p:spPr>
          <a:xfrm>
            <a:off x="5872480" y="3796853"/>
            <a:ext cx="5232400" cy="2532827"/>
          </a:xfrm>
          <a:prstGeom prst="snip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6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주차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프로젝트 발표</a:t>
            </a:r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035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7594600" y="1869594"/>
            <a:ext cx="2961640" cy="2428136"/>
          </a:xfrm>
          <a:prstGeom prst="round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0" rIns="216000" rtlCol="0" anchor="ctr"/>
          <a:lstStyle/>
          <a:p>
            <a:pPr algn="r"/>
            <a:r>
              <a:rPr lang="en-US" altLang="ko-KR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b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이동규</a:t>
            </a:r>
            <a:endParaRPr lang="en-US" altLang="ko-KR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pPr algn="r"/>
            <a:r>
              <a:rPr lang="en-US" altLang="ko-KR" sz="1600" b="1" dirty="0" smtClean="0">
                <a:solidFill>
                  <a:srgbClr val="002060"/>
                </a:solidFill>
              </a:rPr>
              <a:t>S</a:t>
            </a:r>
            <a:r>
              <a:rPr lang="en-US" altLang="ko-KR" sz="1600" b="1" dirty="0" smtClean="0">
                <a:solidFill>
                  <a:schemeClr val="accent5">
                    <a:lumMod val="50000"/>
                  </a:schemeClr>
                </a:solidFill>
              </a:rPr>
              <a:t>erver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en-US" altLang="ko-KR" sz="1600" dirty="0" smtClean="0">
                <a:solidFill>
                  <a:srgbClr val="002060"/>
                </a:solidFill>
              </a:rPr>
              <a:t>  •</a:t>
            </a:r>
            <a:endParaRPr lang="en-US" altLang="ko-KR" sz="16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algn="r"/>
            <a:r>
              <a:rPr lang="ko-KR" altLang="en-US" sz="1600" dirty="0" smtClean="0">
                <a:solidFill>
                  <a:schemeClr val="accent5">
                    <a:lumMod val="50000"/>
                  </a:schemeClr>
                </a:solidFill>
              </a:rPr>
              <a:t>게시판</a:t>
            </a:r>
            <a:r>
              <a:rPr lang="en-US" altLang="ko-KR" sz="160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-US" altLang="ko-KR" sz="1600" smtClean="0">
                <a:solidFill>
                  <a:schemeClr val="accent5">
                    <a:lumMod val="50000"/>
                  </a:schemeClr>
                </a:solidFill>
              </a:rPr>
              <a:t>API    </a:t>
            </a:r>
            <a:endParaRPr lang="en-US" altLang="ko-K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algn="r"/>
            <a:r>
              <a:rPr lang="en-US" altLang="ko-KR" sz="1600" b="1" dirty="0" smtClean="0">
                <a:solidFill>
                  <a:schemeClr val="accent5">
                    <a:lumMod val="50000"/>
                  </a:schemeClr>
                </a:solidFill>
              </a:rPr>
              <a:t>Front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en-US" altLang="ko-KR" sz="1600" dirty="0" smtClean="0">
                <a:solidFill>
                  <a:srgbClr val="002060"/>
                </a:solidFill>
              </a:rPr>
              <a:t>  •</a:t>
            </a:r>
            <a:endParaRPr lang="en-US" altLang="ko-KR" sz="1600" b="1" dirty="0">
              <a:solidFill>
                <a:schemeClr val="accent5">
                  <a:lumMod val="50000"/>
                </a:schemeClr>
              </a:solidFill>
            </a:endParaRPr>
          </a:p>
          <a:p>
            <a:pPr algn="r"/>
            <a:r>
              <a:rPr lang="ko-KR" altLang="en-US" sz="16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sz="1600" smtClean="0">
                <a:solidFill>
                  <a:schemeClr val="accent5">
                    <a:lumMod val="50000"/>
                  </a:schemeClr>
                </a:solidFill>
              </a:rPr>
              <a:t>전적 정보    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algn="r"/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437120" y="4660760"/>
            <a:ext cx="3119120" cy="1749305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216000" rtlCol="0" anchor="ctr"/>
          <a:lstStyle/>
          <a:p>
            <a:pPr algn="r"/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주해진</a:t>
            </a:r>
            <a:endParaRPr lang="en-US" altLang="ko-KR" sz="1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endParaRPr lang="en-US" altLang="ko-KR" sz="1600" b="1" dirty="0">
              <a:solidFill>
                <a:schemeClr val="accent5">
                  <a:lumMod val="50000"/>
                </a:schemeClr>
              </a:solidFill>
            </a:endParaRPr>
          </a:p>
          <a:p>
            <a:pPr algn="r"/>
            <a:r>
              <a:rPr lang="en-US" altLang="ko-KR" sz="1600" b="1" smtClean="0">
                <a:solidFill>
                  <a:schemeClr val="accent5">
                    <a:lumMod val="50000"/>
                  </a:schemeClr>
                </a:solidFill>
              </a:rPr>
              <a:t>Front  </a:t>
            </a:r>
            <a:r>
              <a:rPr lang="en-US" altLang="ko-KR" sz="1600" smtClean="0">
                <a:solidFill>
                  <a:srgbClr val="002060"/>
                </a:solidFill>
              </a:rPr>
              <a:t> </a:t>
            </a:r>
            <a:r>
              <a:rPr lang="en-US" altLang="ko-KR" sz="1600" dirty="0" smtClean="0">
                <a:solidFill>
                  <a:srgbClr val="002060"/>
                </a:solidFill>
              </a:rPr>
              <a:t>•</a:t>
            </a:r>
            <a:endParaRPr lang="en-US" altLang="ko-KR" sz="1600" b="1" dirty="0">
              <a:solidFill>
                <a:schemeClr val="accent5">
                  <a:lumMod val="50000"/>
                </a:schemeClr>
              </a:solidFill>
            </a:endParaRPr>
          </a:p>
          <a:p>
            <a:pPr algn="r"/>
            <a:r>
              <a:rPr lang="ko-KR" altLang="en-US" sz="1600">
                <a:solidFill>
                  <a:schemeClr val="accent5">
                    <a:lumMod val="50000"/>
                  </a:schemeClr>
                </a:solidFill>
              </a:rPr>
              <a:t>회원 관련 </a:t>
            </a:r>
            <a:r>
              <a:rPr lang="ko-KR" altLang="en-US" sz="1600" smtClean="0">
                <a:solidFill>
                  <a:schemeClr val="accent5">
                    <a:lumMod val="50000"/>
                  </a:schemeClr>
                </a:solidFill>
              </a:rPr>
              <a:t>화면    </a:t>
            </a:r>
            <a:endParaRPr lang="ko-KR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07160" y="4660761"/>
            <a:ext cx="3119120" cy="1749305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accent5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장은영</a:t>
            </a:r>
            <a:endParaRPr lang="en-US" altLang="ko-KR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</a:rPr>
              <a:t>Front</a:t>
            </a:r>
          </a:p>
          <a:p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    게시판 관련 화면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407160" y="1869594"/>
            <a:ext cx="2961640" cy="2428136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   </a:t>
            </a:r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김종진</a:t>
            </a:r>
            <a:endParaRPr lang="en-US" altLang="ko-KR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</a:rPr>
              <a:t>Server</a:t>
            </a:r>
          </a:p>
          <a:p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    유저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accent5">
                    <a:lumMod val="50000"/>
                  </a:schemeClr>
                </a:solidFill>
              </a:rPr>
              <a:t>게시판 일부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</a:rPr>
              <a:t>Front</a:t>
            </a:r>
          </a:p>
          <a:p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    메인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accent5">
                    <a:lumMod val="50000"/>
                  </a:schemeClr>
                </a:solidFill>
              </a:rPr>
              <a:t>로그인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accent5">
                    <a:lumMod val="50000"/>
                  </a:schemeClr>
                </a:solidFill>
              </a:rPr>
              <a:t>회원가입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</a:rPr>
              <a:t>etc.</a:t>
            </a:r>
          </a:p>
          <a:p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    문서 작성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</a:rPr>
              <a:t>, GIT </a:t>
            </a:r>
            <a:r>
              <a:rPr lang="ko-KR" altLang="en-US" sz="1600">
                <a:solidFill>
                  <a:schemeClr val="accent5">
                    <a:lumMod val="50000"/>
                  </a:schemeClr>
                </a:solidFill>
              </a:rPr>
              <a:t>관리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역할 분담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개발 일정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역할 분담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1197619428"/>
              </p:ext>
            </p:extLst>
          </p:nvPr>
        </p:nvGraphicFramePr>
        <p:xfrm>
          <a:off x="3537268" y="1618081"/>
          <a:ext cx="5203825" cy="5359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구름 9"/>
          <p:cNvSpPr/>
          <p:nvPr/>
        </p:nvSpPr>
        <p:spPr>
          <a:xfrm rot="11415903">
            <a:off x="5688858" y="4027734"/>
            <a:ext cx="1147128" cy="86322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786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489960" y="2480314"/>
            <a:ext cx="5207000" cy="882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400" b="1" dirty="0" smtClean="0">
                <a:solidFill>
                  <a:srgbClr val="FFC000"/>
                </a:solidFill>
              </a:rPr>
              <a:t>시연</a:t>
            </a:r>
            <a:endParaRPr lang="ko-KR" altLang="en-US" sz="54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70960" y="3586802"/>
            <a:ext cx="3383280" cy="456878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동영상 시연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396480" y="3586802"/>
            <a:ext cx="711200" cy="4568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</a:rPr>
              <a:t>→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56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489960" y="2480314"/>
            <a:ext cx="5207000" cy="882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 smtClean="0">
                <a:solidFill>
                  <a:srgbClr val="FFC000"/>
                </a:solidFill>
              </a:rPr>
              <a:t>Q&amp;A</a:t>
            </a:r>
            <a:endParaRPr lang="ko-KR" altLang="en-US" sz="54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70960" y="3586802"/>
            <a:ext cx="3383280" cy="456878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THANK YOU !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396480" y="3586802"/>
            <a:ext cx="711200" cy="4568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2">
                    <a:lumMod val="50000"/>
                  </a:schemeClr>
                </a:solidFill>
              </a:rPr>
              <a:t>끝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480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FFC000"/>
                </a:solidFill>
              </a:rPr>
              <a:t>  </a:t>
            </a:r>
            <a:r>
              <a:rPr lang="en-US" altLang="ko-KR" sz="3600" b="1" dirty="0">
                <a:solidFill>
                  <a:srgbClr val="FFC000"/>
                </a:solidFill>
              </a:rPr>
              <a:t>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기획 의도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228600" y="1981200"/>
            <a:ext cx="3830320" cy="3942080"/>
            <a:chOff x="228600" y="1981200"/>
            <a:chExt cx="3830320" cy="39420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모서리가 둥근 직사각형 8"/>
            <p:cNvSpPr/>
            <p:nvPr/>
          </p:nvSpPr>
          <p:spPr>
            <a:xfrm>
              <a:off x="228600" y="1981200"/>
              <a:ext cx="3830320" cy="394208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라이엇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ko-KR" altLang="en-US" dirty="0" err="1">
                  <a:solidFill>
                    <a:schemeClr val="tx1"/>
                  </a:solidFill>
                </a:rPr>
                <a:t>게임즈에서</a:t>
              </a:r>
              <a:r>
                <a:rPr lang="ko-KR" altLang="en-US" dirty="0">
                  <a:solidFill>
                    <a:schemeClr val="tx1"/>
                  </a:solidFill>
                </a:rPr>
                <a:t> 제공하는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Open API</a:t>
              </a:r>
              <a:r>
                <a:rPr lang="ko-KR" altLang="en-US" dirty="0">
                  <a:solidFill>
                    <a:schemeClr val="tx1"/>
                  </a:solidFill>
                </a:rPr>
                <a:t>를 활용하여</a:t>
              </a:r>
              <a:r>
                <a:rPr lang="en-US" altLang="ko-KR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게임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리그 오브 레전드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유저에게 전적 정보를 제공한다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28600" y="1981200"/>
              <a:ext cx="3830320" cy="873760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전적 공유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180840" y="1981200"/>
            <a:ext cx="3830320" cy="3942080"/>
            <a:chOff x="4180840" y="1981200"/>
            <a:chExt cx="3830320" cy="39420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모서리가 둥근 직사각형 9"/>
            <p:cNvSpPr/>
            <p:nvPr/>
          </p:nvSpPr>
          <p:spPr>
            <a:xfrm>
              <a:off x="4180840" y="1981200"/>
              <a:ext cx="3830320" cy="394208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필요한 정보만 제공하여</a:t>
              </a:r>
              <a:r>
                <a:rPr lang="en-US" altLang="ko-KR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저 사양 환경에서도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빠르게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정보를 접근할 수 있는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환경을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제공한다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3" name="양쪽 모서리가 둥근 사각형 12"/>
            <p:cNvSpPr/>
            <p:nvPr/>
          </p:nvSpPr>
          <p:spPr>
            <a:xfrm>
              <a:off x="4180840" y="1981200"/>
              <a:ext cx="3830320" cy="873760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정보 공유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117840" y="1981200"/>
            <a:ext cx="3830320" cy="3942080"/>
            <a:chOff x="8117840" y="1981200"/>
            <a:chExt cx="3830320" cy="39420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모서리가 둥근 직사각형 10"/>
            <p:cNvSpPr/>
            <p:nvPr/>
          </p:nvSpPr>
          <p:spPr>
            <a:xfrm>
              <a:off x="8117840" y="1981200"/>
              <a:ext cx="3830320" cy="394208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유저들간의 정보 공유와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소통을 위한 커뮤니티를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제공한다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4" name="양쪽 모서리가 둥근 사각형 13"/>
            <p:cNvSpPr/>
            <p:nvPr/>
          </p:nvSpPr>
          <p:spPr>
            <a:xfrm>
              <a:off x="8117840" y="1981200"/>
              <a:ext cx="3830320" cy="873760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커뮤니티 제공</a:t>
              </a: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 </a:t>
            </a:r>
            <a:endParaRPr lang="ko-KR" alt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706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C000"/>
                </a:solidFill>
              </a:rPr>
              <a:t>  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개발 환경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767080" y="1809156"/>
            <a:ext cx="5090160" cy="2383046"/>
            <a:chOff x="767080" y="1809156"/>
            <a:chExt cx="5090160" cy="23830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모서리가 둥근 직사각형 7"/>
            <p:cNvSpPr/>
            <p:nvPr/>
          </p:nvSpPr>
          <p:spPr>
            <a:xfrm>
              <a:off x="767080" y="1835082"/>
              <a:ext cx="5090160" cy="2357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HTML5, JavaScript, CSS            jQuery 1.12.4           Apache Tomcat/9.0.43 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                                                                         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Debian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dirty="0">
                  <a:solidFill>
                    <a:schemeClr val="tx1"/>
                  </a:solidFill>
                </a:rPr>
                <a:t> </a:t>
              </a:r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767080" y="1809156"/>
              <a:ext cx="5090160" cy="544452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ko-KR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Web</a:t>
              </a:r>
              <a:endParaRPr lang="ko-KR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436360" y="1835082"/>
            <a:ext cx="5090160" cy="2357120"/>
            <a:chOff x="6436360" y="1835082"/>
            <a:chExt cx="5090160" cy="2357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모서리가 둥근 직사각형 9"/>
            <p:cNvSpPr/>
            <p:nvPr/>
          </p:nvSpPr>
          <p:spPr>
            <a:xfrm>
              <a:off x="6436360" y="1835082"/>
              <a:ext cx="5090160" cy="23571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9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tx1"/>
                  </a:solidFill>
                </a:rPr>
                <a:t>        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TypeScript</a:t>
              </a:r>
              <a:r>
                <a:rPr lang="en-US" altLang="ko-KR" sz="1000" dirty="0">
                  <a:solidFill>
                    <a:schemeClr val="tx1"/>
                  </a:solidFill>
                </a:rPr>
                <a:t>         React Native 0.67.3     React 17.0.2       Ruby 2.7.4</a:t>
              </a:r>
            </a:p>
          </p:txBody>
        </p:sp>
        <p:sp>
          <p:nvSpPr>
            <p:cNvPr id="16" name="양쪽 모서리가 둥근 사각형 15"/>
            <p:cNvSpPr/>
            <p:nvPr/>
          </p:nvSpPr>
          <p:spPr>
            <a:xfrm>
              <a:off x="6436360" y="1835082"/>
              <a:ext cx="5090160" cy="544452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1">
                  <a:shade val="50000"/>
                  <a:alpha val="9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ko-KR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App</a:t>
              </a:r>
              <a:endParaRPr lang="ko-KR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67080" y="4344912"/>
            <a:ext cx="5090160" cy="2357120"/>
            <a:chOff x="767080" y="4344912"/>
            <a:chExt cx="5090160" cy="2357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모서리가 둥근 직사각형 8"/>
            <p:cNvSpPr/>
            <p:nvPr/>
          </p:nvSpPr>
          <p:spPr>
            <a:xfrm>
              <a:off x="767080" y="4344912"/>
              <a:ext cx="5090160" cy="2357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JAVA open JDK version 11.0.14                      Spring Boot 2.6.3 </a:t>
              </a:r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MariaDB</a:t>
              </a:r>
              <a:r>
                <a:rPr lang="en-US" altLang="ko-KR" sz="1000" dirty="0">
                  <a:solidFill>
                    <a:schemeClr val="tx1"/>
                  </a:solidFill>
                </a:rPr>
                <a:t> 15.1                              Apache Tomcat 9.0.56</a:t>
              </a:r>
            </a:p>
            <a:p>
              <a:pPr algn="ctr"/>
              <a:endParaRPr lang="en-US" altLang="ko-KR" sz="1000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767080" y="4344912"/>
              <a:ext cx="5090160" cy="544452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ko-KR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Server</a:t>
              </a:r>
              <a:endParaRPr lang="ko-KR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436360" y="4344912"/>
            <a:ext cx="5090160" cy="2357120"/>
            <a:chOff x="6436360" y="4344912"/>
            <a:chExt cx="5090160" cy="2357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모서리가 둥근 직사각형 10"/>
            <p:cNvSpPr/>
            <p:nvPr/>
          </p:nvSpPr>
          <p:spPr>
            <a:xfrm>
              <a:off x="6436360" y="4344912"/>
              <a:ext cx="5090160" cy="2357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		            App Test: 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	           	            Samsung Galaxy Tab A 32GB (SM-T290)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Server OS: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Raspbian</a:t>
              </a:r>
              <a:r>
                <a:rPr lang="en-US" altLang="ko-KR" sz="1000" dirty="0">
                  <a:solidFill>
                    <a:schemeClr val="tx1"/>
                  </a:solidFill>
                </a:rPr>
                <a:t> GNU/Linux 11 32bit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			           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        Version Control:	              Editor:            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	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Git</a:t>
              </a:r>
              <a:r>
                <a:rPr lang="en-US" altLang="ko-KR" sz="1000" dirty="0">
                  <a:solidFill>
                    <a:schemeClr val="tx1"/>
                  </a:solidFill>
                </a:rPr>
                <a:t> 2.30.2	      Visual Studio Code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	            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6436360" y="4344912"/>
              <a:ext cx="5090160" cy="544452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ko-KR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Environment</a:t>
              </a:r>
              <a:endParaRPr lang="ko-KR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 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 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338" y="2499463"/>
            <a:ext cx="2600426" cy="130021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6" t="24726" r="16212" b="29101"/>
          <a:stretch/>
        </p:blipFill>
        <p:spPr>
          <a:xfrm>
            <a:off x="7395877" y="5956090"/>
            <a:ext cx="725864" cy="3131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58" y="2434785"/>
            <a:ext cx="1955720" cy="130381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833" y="4963123"/>
            <a:ext cx="1250805" cy="59535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23" y="2658905"/>
            <a:ext cx="974633" cy="97463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342" y="5018484"/>
            <a:ext cx="1118191" cy="49147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81" y="5833133"/>
            <a:ext cx="1734308" cy="48905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765" y="5187920"/>
            <a:ext cx="877638" cy="491477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2" t="6141" r="26655" b="17260"/>
          <a:stretch/>
        </p:blipFill>
        <p:spPr>
          <a:xfrm>
            <a:off x="9109463" y="2611646"/>
            <a:ext cx="1122321" cy="103690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548" y="2553096"/>
            <a:ext cx="971899" cy="112535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665" y="2727171"/>
            <a:ext cx="765025" cy="87431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092" y="5866458"/>
            <a:ext cx="1174982" cy="49240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39" b="22597"/>
          <a:stretch/>
        </p:blipFill>
        <p:spPr>
          <a:xfrm>
            <a:off x="3438498" y="4907005"/>
            <a:ext cx="1913147" cy="59864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591" y="5764239"/>
            <a:ext cx="1716054" cy="858027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18" b="-785"/>
          <a:stretch/>
        </p:blipFill>
        <p:spPr>
          <a:xfrm>
            <a:off x="10137541" y="5339736"/>
            <a:ext cx="990594" cy="123588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535" y="2621486"/>
            <a:ext cx="952313" cy="95231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961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408680" y="2480314"/>
            <a:ext cx="5207000" cy="882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400" b="1" dirty="0">
                <a:solidFill>
                  <a:srgbClr val="FFC000"/>
                </a:solidFill>
              </a:rPr>
              <a:t>프로젝트 설계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048000" y="3586802"/>
            <a:ext cx="5100320" cy="456878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관계도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클래스 모델링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DB 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모델링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스토리보드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8260080" y="3586802"/>
            <a:ext cx="711200" cy="4568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→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51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FFC000"/>
                </a:solidFill>
              </a:rPr>
              <a:t>  </a:t>
            </a:r>
            <a:r>
              <a:rPr lang="en-US" altLang="ko-KR" sz="3600" b="1" dirty="0">
                <a:solidFill>
                  <a:srgbClr val="FFC000"/>
                </a:solidFill>
              </a:rPr>
              <a:t>FIRST.GG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7360" y="298828"/>
            <a:ext cx="7853680" cy="5363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관계도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04880" y="315114"/>
            <a:ext cx="843280" cy="5038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134041"/>
            <a:ext cx="12192000" cy="459089"/>
          </a:xfrm>
          <a:prstGeom prst="rect">
            <a:avLst/>
          </a:prstGeom>
          <a:solidFill>
            <a:srgbClr val="294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| 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관계도 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|  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클래스 모델링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|  DB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 모델링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|  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스토리보드 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| </a:t>
            </a:r>
            <a:endParaRPr lang="ko-KR" alt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5064759" y="1977346"/>
            <a:ext cx="2542540" cy="589229"/>
          </a:xfrm>
          <a:prstGeom prst="round2SameRect">
            <a:avLst/>
          </a:prstGeom>
          <a:solidFill>
            <a:srgbClr val="EFB24F"/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98779" y="3127083"/>
            <a:ext cx="2059940" cy="552621"/>
          </a:xfrm>
          <a:prstGeom prst="roundRect">
            <a:avLst/>
          </a:prstGeom>
          <a:solidFill>
            <a:srgbClr val="FFD5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로그인</a:t>
            </a:r>
          </a:p>
        </p:txBody>
      </p:sp>
      <p:cxnSp>
        <p:nvCxnSpPr>
          <p:cNvPr id="66" name="꺾인 연결선 65"/>
          <p:cNvCxnSpPr/>
          <p:nvPr/>
        </p:nvCxnSpPr>
        <p:spPr>
          <a:xfrm rot="10800000" flipV="1">
            <a:off x="3848099" y="2844799"/>
            <a:ext cx="2508880" cy="282284"/>
          </a:xfrm>
          <a:prstGeom prst="bentConnector3">
            <a:avLst>
              <a:gd name="adj1" fmla="val 99945"/>
            </a:avLst>
          </a:prstGeom>
          <a:ln w="158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endCxn id="21" idx="0"/>
          </p:cNvCxnSpPr>
          <p:nvPr/>
        </p:nvCxnSpPr>
        <p:spPr>
          <a:xfrm rot="10800000" flipV="1">
            <a:off x="1428749" y="2844799"/>
            <a:ext cx="2419350" cy="282283"/>
          </a:xfrm>
          <a:prstGeom prst="bentConnector2">
            <a:avLst/>
          </a:prstGeom>
          <a:ln w="158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/>
          <p:nvPr/>
        </p:nvCxnSpPr>
        <p:spPr>
          <a:xfrm>
            <a:off x="6356981" y="2844801"/>
            <a:ext cx="2303148" cy="282282"/>
          </a:xfrm>
          <a:prstGeom prst="bentConnector3">
            <a:avLst>
              <a:gd name="adj1" fmla="val 100731"/>
            </a:avLst>
          </a:prstGeom>
          <a:ln w="158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/>
          <p:nvPr/>
        </p:nvCxnSpPr>
        <p:spPr>
          <a:xfrm>
            <a:off x="8660130" y="2844801"/>
            <a:ext cx="2250436" cy="282281"/>
          </a:xfrm>
          <a:prstGeom prst="bentConnector3">
            <a:avLst>
              <a:gd name="adj1" fmla="val 100565"/>
            </a:avLst>
          </a:prstGeom>
          <a:ln w="158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86"/>
          <p:cNvSpPr/>
          <p:nvPr/>
        </p:nvSpPr>
        <p:spPr>
          <a:xfrm>
            <a:off x="658810" y="3968446"/>
            <a:ext cx="1539877" cy="440991"/>
          </a:xfrm>
          <a:prstGeom prst="roundRect">
            <a:avLst/>
          </a:prstGeom>
          <a:solidFill>
            <a:srgbClr val="FFE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회원가입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2818129" y="3127082"/>
            <a:ext cx="2059940" cy="552621"/>
          </a:xfrm>
          <a:prstGeom prst="roundRect">
            <a:avLst/>
          </a:prstGeom>
          <a:solidFill>
            <a:srgbClr val="FFD55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게시판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5303518" y="3127082"/>
            <a:ext cx="2059940" cy="552621"/>
          </a:xfrm>
          <a:prstGeom prst="roundRect">
            <a:avLst/>
          </a:prstGeom>
          <a:solidFill>
            <a:srgbClr val="FFD55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전적 검색</a:t>
            </a: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7630161" y="3127081"/>
            <a:ext cx="2059940" cy="552621"/>
          </a:xfrm>
          <a:prstGeom prst="roundRect">
            <a:avLst/>
          </a:prstGeom>
          <a:solidFill>
            <a:srgbClr val="FFD55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마이 페이지</a:t>
            </a: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9880596" y="3127081"/>
            <a:ext cx="2059940" cy="552621"/>
          </a:xfrm>
          <a:prstGeom prst="roundRect">
            <a:avLst/>
          </a:prstGeom>
          <a:solidFill>
            <a:srgbClr val="FFD5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관리자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38" name="직선 연결선 137"/>
          <p:cNvCxnSpPr>
            <a:stCxn id="21" idx="2"/>
            <a:endCxn id="87" idx="0"/>
          </p:cNvCxnSpPr>
          <p:nvPr/>
        </p:nvCxnSpPr>
        <p:spPr>
          <a:xfrm>
            <a:off x="1428749" y="3679704"/>
            <a:ext cx="0" cy="288742"/>
          </a:xfrm>
          <a:prstGeom prst="line">
            <a:avLst/>
          </a:prstGeom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>
            <a:stCxn id="122" idx="2"/>
          </p:cNvCxnSpPr>
          <p:nvPr/>
        </p:nvCxnSpPr>
        <p:spPr>
          <a:xfrm>
            <a:off x="3848099" y="3679703"/>
            <a:ext cx="0" cy="288745"/>
          </a:xfrm>
          <a:prstGeom prst="line">
            <a:avLst/>
          </a:prstGeom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>
            <a:stCxn id="123" idx="2"/>
          </p:cNvCxnSpPr>
          <p:nvPr/>
        </p:nvCxnSpPr>
        <p:spPr>
          <a:xfrm>
            <a:off x="6333488" y="3679703"/>
            <a:ext cx="0" cy="288742"/>
          </a:xfrm>
          <a:prstGeom prst="line">
            <a:avLst/>
          </a:prstGeom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>
            <a:stCxn id="128" idx="2"/>
          </p:cNvCxnSpPr>
          <p:nvPr/>
        </p:nvCxnSpPr>
        <p:spPr>
          <a:xfrm>
            <a:off x="10910566" y="3679702"/>
            <a:ext cx="0" cy="288745"/>
          </a:xfrm>
          <a:prstGeom prst="line">
            <a:avLst/>
          </a:prstGeom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모서리가 둥근 직사각형 148"/>
          <p:cNvSpPr/>
          <p:nvPr/>
        </p:nvSpPr>
        <p:spPr>
          <a:xfrm>
            <a:off x="7890191" y="3968444"/>
            <a:ext cx="1539877" cy="440991"/>
          </a:xfrm>
          <a:prstGeom prst="roundRect">
            <a:avLst/>
          </a:prstGeom>
          <a:solidFill>
            <a:srgbClr val="FFE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정보 수정</a:t>
            </a:r>
          </a:p>
        </p:txBody>
      </p:sp>
      <p:cxnSp>
        <p:nvCxnSpPr>
          <p:cNvPr id="151" name="직선 연결선 150"/>
          <p:cNvCxnSpPr>
            <a:stCxn id="127" idx="2"/>
            <a:endCxn id="149" idx="0"/>
          </p:cNvCxnSpPr>
          <p:nvPr/>
        </p:nvCxnSpPr>
        <p:spPr>
          <a:xfrm flipH="1">
            <a:off x="8660130" y="3679702"/>
            <a:ext cx="1" cy="288742"/>
          </a:xfrm>
          <a:prstGeom prst="line">
            <a:avLst/>
          </a:prstGeom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모서리가 둥근 직사각형 151"/>
          <p:cNvSpPr/>
          <p:nvPr/>
        </p:nvSpPr>
        <p:spPr>
          <a:xfrm>
            <a:off x="3078160" y="3968444"/>
            <a:ext cx="1539877" cy="440991"/>
          </a:xfrm>
          <a:prstGeom prst="roundRect">
            <a:avLst/>
          </a:prstGeom>
          <a:solidFill>
            <a:srgbClr val="FFE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글 생성</a:t>
            </a: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5576249" y="3968443"/>
            <a:ext cx="1539877" cy="440991"/>
          </a:xfrm>
          <a:prstGeom prst="roundRect">
            <a:avLst/>
          </a:prstGeom>
          <a:solidFill>
            <a:srgbClr val="FFE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전적 검색</a:t>
            </a: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10160952" y="3968442"/>
            <a:ext cx="1539877" cy="440991"/>
          </a:xfrm>
          <a:prstGeom prst="roundRect">
            <a:avLst/>
          </a:prstGeom>
          <a:solidFill>
            <a:srgbClr val="FFE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회원 목록</a:t>
            </a:r>
          </a:p>
        </p:txBody>
      </p:sp>
      <p:cxnSp>
        <p:nvCxnSpPr>
          <p:cNvPr id="155" name="직선 연결선 154"/>
          <p:cNvCxnSpPr/>
          <p:nvPr/>
        </p:nvCxnSpPr>
        <p:spPr>
          <a:xfrm>
            <a:off x="10930890" y="4409433"/>
            <a:ext cx="0" cy="288745"/>
          </a:xfrm>
          <a:prstGeom prst="line">
            <a:avLst/>
          </a:prstGeom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모서리가 둥근 직사각형 155"/>
          <p:cNvSpPr/>
          <p:nvPr/>
        </p:nvSpPr>
        <p:spPr>
          <a:xfrm>
            <a:off x="10160952" y="4661034"/>
            <a:ext cx="1539877" cy="440991"/>
          </a:xfrm>
          <a:prstGeom prst="roundRect">
            <a:avLst/>
          </a:prstGeom>
          <a:solidFill>
            <a:srgbClr val="FFE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차단 목록</a:t>
            </a:r>
          </a:p>
        </p:txBody>
      </p:sp>
      <p:cxnSp>
        <p:nvCxnSpPr>
          <p:cNvPr id="159" name="직선 연결선 158"/>
          <p:cNvCxnSpPr/>
          <p:nvPr/>
        </p:nvCxnSpPr>
        <p:spPr>
          <a:xfrm flipH="1">
            <a:off x="8660128" y="4409435"/>
            <a:ext cx="1" cy="288742"/>
          </a:xfrm>
          <a:prstGeom prst="line">
            <a:avLst/>
          </a:prstGeom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모서리가 둥근 직사각형 159"/>
          <p:cNvSpPr/>
          <p:nvPr/>
        </p:nvSpPr>
        <p:spPr>
          <a:xfrm>
            <a:off x="7890191" y="4698177"/>
            <a:ext cx="1539877" cy="440991"/>
          </a:xfrm>
          <a:prstGeom prst="roundRect">
            <a:avLst/>
          </a:prstGeom>
          <a:solidFill>
            <a:srgbClr val="FFE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작성한 글</a:t>
            </a:r>
          </a:p>
        </p:txBody>
      </p:sp>
      <p:cxnSp>
        <p:nvCxnSpPr>
          <p:cNvPr id="161" name="직선 연결선 160"/>
          <p:cNvCxnSpPr/>
          <p:nvPr/>
        </p:nvCxnSpPr>
        <p:spPr>
          <a:xfrm flipH="1">
            <a:off x="8660128" y="5139168"/>
            <a:ext cx="1" cy="288742"/>
          </a:xfrm>
          <a:prstGeom prst="line">
            <a:avLst/>
          </a:prstGeom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모서리가 둥근 직사각형 162"/>
          <p:cNvSpPr/>
          <p:nvPr/>
        </p:nvSpPr>
        <p:spPr>
          <a:xfrm>
            <a:off x="7890191" y="5432639"/>
            <a:ext cx="1539877" cy="440991"/>
          </a:xfrm>
          <a:prstGeom prst="roundRect">
            <a:avLst/>
          </a:prstGeom>
          <a:solidFill>
            <a:srgbClr val="FFE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작성한 댓글</a:t>
            </a:r>
          </a:p>
        </p:txBody>
      </p:sp>
      <p:cxnSp>
        <p:nvCxnSpPr>
          <p:cNvPr id="164" name="직선 연결선 163"/>
          <p:cNvCxnSpPr/>
          <p:nvPr/>
        </p:nvCxnSpPr>
        <p:spPr>
          <a:xfrm flipH="1">
            <a:off x="8674096" y="5878359"/>
            <a:ext cx="1" cy="288742"/>
          </a:xfrm>
          <a:prstGeom prst="line">
            <a:avLst/>
          </a:prstGeom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모서리가 둥근 직사각형 164"/>
          <p:cNvSpPr/>
          <p:nvPr/>
        </p:nvSpPr>
        <p:spPr>
          <a:xfrm>
            <a:off x="7904157" y="6167101"/>
            <a:ext cx="1539877" cy="440991"/>
          </a:xfrm>
          <a:prstGeom prst="roundRect">
            <a:avLst/>
          </a:prstGeom>
          <a:solidFill>
            <a:srgbClr val="FFE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회원 탈퇴</a:t>
            </a:r>
          </a:p>
        </p:txBody>
      </p:sp>
      <p:cxnSp>
        <p:nvCxnSpPr>
          <p:cNvPr id="166" name="직선 연결선 165"/>
          <p:cNvCxnSpPr/>
          <p:nvPr/>
        </p:nvCxnSpPr>
        <p:spPr>
          <a:xfrm>
            <a:off x="3848099" y="4419592"/>
            <a:ext cx="0" cy="288745"/>
          </a:xfrm>
          <a:prstGeom prst="line">
            <a:avLst/>
          </a:prstGeom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모서리가 둥근 직사각형 166"/>
          <p:cNvSpPr/>
          <p:nvPr/>
        </p:nvSpPr>
        <p:spPr>
          <a:xfrm>
            <a:off x="3078155" y="4691943"/>
            <a:ext cx="1539877" cy="440991"/>
          </a:xfrm>
          <a:prstGeom prst="roundRect">
            <a:avLst/>
          </a:prstGeom>
          <a:solidFill>
            <a:srgbClr val="FFE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글 수정</a:t>
            </a:r>
          </a:p>
        </p:txBody>
      </p:sp>
      <p:sp>
        <p:nvSpPr>
          <p:cNvPr id="168" name="모서리가 둥근 직사각형 167"/>
          <p:cNvSpPr/>
          <p:nvPr/>
        </p:nvSpPr>
        <p:spPr>
          <a:xfrm>
            <a:off x="3078154" y="5432639"/>
            <a:ext cx="1539877" cy="440991"/>
          </a:xfrm>
          <a:prstGeom prst="roundRect">
            <a:avLst/>
          </a:prstGeom>
          <a:solidFill>
            <a:srgbClr val="FFE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글 삭제</a:t>
            </a:r>
          </a:p>
        </p:txBody>
      </p:sp>
      <p:cxnSp>
        <p:nvCxnSpPr>
          <p:cNvPr id="169" name="직선 연결선 168"/>
          <p:cNvCxnSpPr/>
          <p:nvPr/>
        </p:nvCxnSpPr>
        <p:spPr>
          <a:xfrm>
            <a:off x="3887469" y="5878357"/>
            <a:ext cx="0" cy="288745"/>
          </a:xfrm>
          <a:prstGeom prst="line">
            <a:avLst/>
          </a:prstGeom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모서리가 둥근 직사각형 169"/>
          <p:cNvSpPr/>
          <p:nvPr/>
        </p:nvSpPr>
        <p:spPr>
          <a:xfrm>
            <a:off x="3078153" y="6167100"/>
            <a:ext cx="1539877" cy="440991"/>
          </a:xfrm>
          <a:prstGeom prst="roundRect">
            <a:avLst/>
          </a:prstGeom>
          <a:solidFill>
            <a:srgbClr val="FFE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댓글</a:t>
            </a:r>
          </a:p>
        </p:txBody>
      </p:sp>
      <p:cxnSp>
        <p:nvCxnSpPr>
          <p:cNvPr id="171" name="직선 연결선 170"/>
          <p:cNvCxnSpPr/>
          <p:nvPr/>
        </p:nvCxnSpPr>
        <p:spPr>
          <a:xfrm>
            <a:off x="3887469" y="5132934"/>
            <a:ext cx="0" cy="288745"/>
          </a:xfrm>
          <a:prstGeom prst="line">
            <a:avLst/>
          </a:prstGeom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6342059" y="4419597"/>
            <a:ext cx="0" cy="288742"/>
          </a:xfrm>
          <a:prstGeom prst="line">
            <a:avLst/>
          </a:prstGeom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모서리가 둥근 직사각형 172"/>
          <p:cNvSpPr/>
          <p:nvPr/>
        </p:nvSpPr>
        <p:spPr>
          <a:xfrm>
            <a:off x="5584820" y="4708337"/>
            <a:ext cx="1539877" cy="440991"/>
          </a:xfrm>
          <a:prstGeom prst="roundRect">
            <a:avLst/>
          </a:prstGeom>
          <a:solidFill>
            <a:srgbClr val="FFE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accent5">
                    <a:lumMod val="50000"/>
                  </a:schemeClr>
                </a:solidFill>
              </a:rPr>
              <a:t>상세보기</a:t>
            </a:r>
            <a:endParaRPr lang="ko-KR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59" name="꺾인 연결선 58"/>
          <p:cNvCxnSpPr>
            <a:stCxn id="6" idx="1"/>
            <a:endCxn id="123" idx="0"/>
          </p:cNvCxnSpPr>
          <p:nvPr/>
        </p:nvCxnSpPr>
        <p:spPr>
          <a:xfrm flipH="1">
            <a:off x="6333488" y="2566575"/>
            <a:ext cx="2541" cy="560507"/>
          </a:xfrm>
          <a:prstGeom prst="straightConnector1">
            <a:avLst/>
          </a:prstGeom>
          <a:ln w="158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234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제목 1"/>
          <p:cNvGrpSpPr/>
          <p:nvPr/>
        </p:nvGrpSpPr>
        <p:grpSpPr>
          <a:xfrm>
            <a:off x="0" y="0"/>
            <a:ext cx="12192000" cy="1137920"/>
            <a:chOff x="0" y="0"/>
            <a:chExt cx="12192000" cy="1137919"/>
          </a:xfrm>
        </p:grpSpPr>
        <p:sp>
          <p:nvSpPr>
            <p:cNvPr id="315" name="직사각형"/>
            <p:cNvSpPr/>
            <p:nvPr/>
          </p:nvSpPr>
          <p:spPr>
            <a:xfrm>
              <a:off x="0" y="0"/>
              <a:ext cx="12192000" cy="1137920"/>
            </a:xfrm>
            <a:prstGeom prst="rect">
              <a:avLst/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0000"/>
                </a:lnSpc>
                <a:defRPr sz="3600" b="1">
                  <a:solidFill>
                    <a:schemeClr val="accent4"/>
                  </a:solidFill>
                </a:defRPr>
              </a:pPr>
              <a:endParaRPr/>
            </a:p>
          </p:txBody>
        </p:sp>
        <p:sp>
          <p:nvSpPr>
            <p:cNvPr id="316" name="FIRST.GG"/>
            <p:cNvSpPr txBox="1"/>
            <p:nvPr/>
          </p:nvSpPr>
          <p:spPr>
            <a:xfrm>
              <a:off x="45719" y="0"/>
              <a:ext cx="12100561" cy="1137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/>
            <a:p>
              <a:pPr>
                <a:lnSpc>
                  <a:spcPct val="90000"/>
                </a:lnSpc>
                <a:defRPr sz="4400" b="1">
                  <a:solidFill>
                    <a:schemeClr val="accent4"/>
                  </a:solidFill>
                </a:defRPr>
              </a:pPr>
              <a:r>
                <a:t>  </a:t>
              </a:r>
              <a:r>
                <a:rPr sz="3600"/>
                <a:t>FIRST.GG</a:t>
              </a:r>
            </a:p>
          </p:txBody>
        </p:sp>
      </p:grpSp>
      <p:grpSp>
        <p:nvGrpSpPr>
          <p:cNvPr id="320" name="모서리가 둥근 직사각형 4"/>
          <p:cNvGrpSpPr/>
          <p:nvPr/>
        </p:nvGrpSpPr>
        <p:grpSpPr>
          <a:xfrm>
            <a:off x="3007360" y="298828"/>
            <a:ext cx="7853681" cy="536387"/>
            <a:chOff x="0" y="0"/>
            <a:chExt cx="7853680" cy="536386"/>
          </a:xfrm>
        </p:grpSpPr>
        <p:sp>
          <p:nvSpPr>
            <p:cNvPr id="318" name="모서리가 둥근 직사각형"/>
            <p:cNvSpPr/>
            <p:nvPr/>
          </p:nvSpPr>
          <p:spPr>
            <a:xfrm>
              <a:off x="0" y="0"/>
              <a:ext cx="7853681" cy="53638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203864"/>
                  </a:solidFill>
                </a:defRPr>
              </a:pPr>
              <a:endParaRPr/>
            </a:p>
          </p:txBody>
        </p:sp>
        <p:sp>
          <p:nvSpPr>
            <p:cNvPr id="319" name="클래스 모델링"/>
            <p:cNvSpPr txBox="1"/>
            <p:nvPr/>
          </p:nvSpPr>
          <p:spPr>
            <a:xfrm>
              <a:off x="78253" y="74769"/>
              <a:ext cx="769717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203864"/>
                  </a:solidFill>
                </a:defRPr>
              </a:lvl1pPr>
            </a:lstStyle>
            <a:p>
              <a:r>
                <a:t>클래스 모델링</a:t>
              </a:r>
            </a:p>
          </p:txBody>
        </p:sp>
      </p:grpSp>
      <p:grpSp>
        <p:nvGrpSpPr>
          <p:cNvPr id="323" name="모서리가 둥근 직사각형 6"/>
          <p:cNvGrpSpPr/>
          <p:nvPr/>
        </p:nvGrpSpPr>
        <p:grpSpPr>
          <a:xfrm>
            <a:off x="11104880" y="315114"/>
            <a:ext cx="843281" cy="503814"/>
            <a:chOff x="0" y="0"/>
            <a:chExt cx="843280" cy="503812"/>
          </a:xfrm>
        </p:grpSpPr>
        <p:sp>
          <p:nvSpPr>
            <p:cNvPr id="321" name="모서리가 둥근 직사각형"/>
            <p:cNvSpPr/>
            <p:nvPr/>
          </p:nvSpPr>
          <p:spPr>
            <a:xfrm>
              <a:off x="0" y="0"/>
              <a:ext cx="843281" cy="503813"/>
            </a:xfrm>
            <a:prstGeom prst="roundRect">
              <a:avLst>
                <a:gd name="adj" fmla="val 16667"/>
              </a:avLst>
            </a:prstGeom>
            <a:solidFill>
              <a:srgbClr val="FFD966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322" name="1조"/>
            <p:cNvSpPr txBox="1"/>
            <p:nvPr/>
          </p:nvSpPr>
          <p:spPr>
            <a:xfrm>
              <a:off x="76663" y="78422"/>
              <a:ext cx="689954" cy="346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/>
              </a:pPr>
              <a:r>
                <a:t>1조</a:t>
              </a:r>
            </a:p>
          </p:txBody>
        </p:sp>
      </p:grpSp>
      <p:grpSp>
        <p:nvGrpSpPr>
          <p:cNvPr id="326" name="직사각형 15"/>
          <p:cNvGrpSpPr/>
          <p:nvPr/>
        </p:nvGrpSpPr>
        <p:grpSpPr>
          <a:xfrm>
            <a:off x="0" y="1134040"/>
            <a:ext cx="12192000" cy="459089"/>
            <a:chOff x="0" y="0"/>
            <a:chExt cx="12192000" cy="459088"/>
          </a:xfrm>
        </p:grpSpPr>
        <p:sp>
          <p:nvSpPr>
            <p:cNvPr id="324" name="직사각형"/>
            <p:cNvSpPr/>
            <p:nvPr/>
          </p:nvSpPr>
          <p:spPr>
            <a:xfrm>
              <a:off x="0" y="-1"/>
              <a:ext cx="12192000" cy="459090"/>
            </a:xfrm>
            <a:prstGeom prst="rect">
              <a:avLst/>
            </a:prstGeom>
            <a:solidFill>
              <a:srgbClr val="294983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solidFill>
                    <a:srgbClr val="FFD966"/>
                  </a:solidFill>
                </a:defRPr>
              </a:pPr>
              <a:endParaRPr/>
            </a:p>
          </p:txBody>
        </p:sp>
        <p:sp>
          <p:nvSpPr>
            <p:cNvPr id="325" name="|  관계도  |  클래스 모델링  |  DB 모델링  |  스토리보드  |"/>
            <p:cNvSpPr txBox="1"/>
            <p:nvPr/>
          </p:nvSpPr>
          <p:spPr>
            <a:xfrm>
              <a:off x="52069" y="59869"/>
              <a:ext cx="12087861" cy="339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600">
                  <a:solidFill>
                    <a:srgbClr val="FFD966"/>
                  </a:solidFill>
                </a:defRPr>
              </a:pPr>
              <a:r>
                <a:t>  </a:t>
              </a:r>
              <a:r>
                <a:rPr sz="1400"/>
                <a:t>|  관계도 </a:t>
              </a:r>
              <a:r>
                <a:rPr sz="1400" b="1"/>
                <a:t> |  클래스 모델링  |  </a:t>
              </a:r>
              <a:r>
                <a:rPr sz="1400"/>
                <a:t>DB 모델링  |  스토리보드  | </a:t>
              </a:r>
            </a:p>
          </p:txBody>
        </p:sp>
      </p:grpSp>
      <p:pic>
        <p:nvPicPr>
          <p:cNvPr id="327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646" y="2011237"/>
            <a:ext cx="8478434" cy="444879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4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제목 1"/>
          <p:cNvGrpSpPr/>
          <p:nvPr/>
        </p:nvGrpSpPr>
        <p:grpSpPr>
          <a:xfrm>
            <a:off x="0" y="0"/>
            <a:ext cx="12192000" cy="1137920"/>
            <a:chOff x="0" y="0"/>
            <a:chExt cx="12192000" cy="1137919"/>
          </a:xfrm>
        </p:grpSpPr>
        <p:sp>
          <p:nvSpPr>
            <p:cNvPr id="329" name="직사각형"/>
            <p:cNvSpPr/>
            <p:nvPr/>
          </p:nvSpPr>
          <p:spPr>
            <a:xfrm>
              <a:off x="0" y="0"/>
              <a:ext cx="12192000" cy="1137920"/>
            </a:xfrm>
            <a:prstGeom prst="rect">
              <a:avLst/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0000"/>
                </a:lnSpc>
                <a:defRPr sz="3600" b="1">
                  <a:solidFill>
                    <a:schemeClr val="accent4"/>
                  </a:solidFill>
                </a:defRPr>
              </a:pPr>
              <a:endParaRPr/>
            </a:p>
          </p:txBody>
        </p:sp>
        <p:sp>
          <p:nvSpPr>
            <p:cNvPr id="330" name="FIRST.GG"/>
            <p:cNvSpPr txBox="1"/>
            <p:nvPr/>
          </p:nvSpPr>
          <p:spPr>
            <a:xfrm>
              <a:off x="45719" y="0"/>
              <a:ext cx="12100561" cy="1137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/>
            <a:p>
              <a:pPr>
                <a:lnSpc>
                  <a:spcPct val="90000"/>
                </a:lnSpc>
                <a:defRPr sz="4400" b="1">
                  <a:solidFill>
                    <a:schemeClr val="accent4"/>
                  </a:solidFill>
                </a:defRPr>
              </a:pPr>
              <a:r>
                <a:t>  </a:t>
              </a:r>
              <a:r>
                <a:rPr sz="3600"/>
                <a:t>FIRST.GG</a:t>
              </a:r>
            </a:p>
          </p:txBody>
        </p:sp>
      </p:grpSp>
      <p:grpSp>
        <p:nvGrpSpPr>
          <p:cNvPr id="334" name="모서리가 둥근 직사각형 4"/>
          <p:cNvGrpSpPr/>
          <p:nvPr/>
        </p:nvGrpSpPr>
        <p:grpSpPr>
          <a:xfrm>
            <a:off x="3007360" y="298828"/>
            <a:ext cx="7853681" cy="536387"/>
            <a:chOff x="0" y="0"/>
            <a:chExt cx="7853680" cy="536386"/>
          </a:xfrm>
        </p:grpSpPr>
        <p:sp>
          <p:nvSpPr>
            <p:cNvPr id="332" name="모서리가 둥근 직사각형"/>
            <p:cNvSpPr/>
            <p:nvPr/>
          </p:nvSpPr>
          <p:spPr>
            <a:xfrm>
              <a:off x="0" y="0"/>
              <a:ext cx="7853681" cy="53638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203864"/>
                  </a:solidFill>
                </a:defRPr>
              </a:pPr>
              <a:endParaRPr/>
            </a:p>
          </p:txBody>
        </p:sp>
        <p:sp>
          <p:nvSpPr>
            <p:cNvPr id="333" name="클래스 모델링"/>
            <p:cNvSpPr txBox="1"/>
            <p:nvPr/>
          </p:nvSpPr>
          <p:spPr>
            <a:xfrm>
              <a:off x="78253" y="74769"/>
              <a:ext cx="769717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203864"/>
                  </a:solidFill>
                </a:defRPr>
              </a:lvl1pPr>
            </a:lstStyle>
            <a:p>
              <a:r>
                <a:t>클래스 모델링</a:t>
              </a:r>
            </a:p>
          </p:txBody>
        </p:sp>
      </p:grpSp>
      <p:grpSp>
        <p:nvGrpSpPr>
          <p:cNvPr id="337" name="모서리가 둥근 직사각형 6"/>
          <p:cNvGrpSpPr/>
          <p:nvPr/>
        </p:nvGrpSpPr>
        <p:grpSpPr>
          <a:xfrm>
            <a:off x="11104880" y="315114"/>
            <a:ext cx="843281" cy="503814"/>
            <a:chOff x="0" y="0"/>
            <a:chExt cx="843280" cy="503812"/>
          </a:xfrm>
        </p:grpSpPr>
        <p:sp>
          <p:nvSpPr>
            <p:cNvPr id="335" name="모서리가 둥근 직사각형"/>
            <p:cNvSpPr/>
            <p:nvPr/>
          </p:nvSpPr>
          <p:spPr>
            <a:xfrm>
              <a:off x="0" y="0"/>
              <a:ext cx="843281" cy="503813"/>
            </a:xfrm>
            <a:prstGeom prst="roundRect">
              <a:avLst>
                <a:gd name="adj" fmla="val 16667"/>
              </a:avLst>
            </a:prstGeom>
            <a:solidFill>
              <a:srgbClr val="FFD966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336" name="1조"/>
            <p:cNvSpPr txBox="1"/>
            <p:nvPr/>
          </p:nvSpPr>
          <p:spPr>
            <a:xfrm>
              <a:off x="76663" y="78422"/>
              <a:ext cx="689954" cy="346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/>
              </a:pPr>
              <a:r>
                <a:t>1조</a:t>
              </a:r>
            </a:p>
          </p:txBody>
        </p:sp>
      </p:grpSp>
      <p:grpSp>
        <p:nvGrpSpPr>
          <p:cNvPr id="340" name="직사각형 15"/>
          <p:cNvGrpSpPr/>
          <p:nvPr/>
        </p:nvGrpSpPr>
        <p:grpSpPr>
          <a:xfrm>
            <a:off x="0" y="1134040"/>
            <a:ext cx="12192000" cy="459089"/>
            <a:chOff x="0" y="0"/>
            <a:chExt cx="12192000" cy="459088"/>
          </a:xfrm>
        </p:grpSpPr>
        <p:sp>
          <p:nvSpPr>
            <p:cNvPr id="338" name="직사각형"/>
            <p:cNvSpPr/>
            <p:nvPr/>
          </p:nvSpPr>
          <p:spPr>
            <a:xfrm>
              <a:off x="0" y="-1"/>
              <a:ext cx="12192000" cy="459090"/>
            </a:xfrm>
            <a:prstGeom prst="rect">
              <a:avLst/>
            </a:prstGeom>
            <a:solidFill>
              <a:srgbClr val="294983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solidFill>
                    <a:srgbClr val="FFD966"/>
                  </a:solidFill>
                </a:defRPr>
              </a:pPr>
              <a:endParaRPr/>
            </a:p>
          </p:txBody>
        </p:sp>
        <p:sp>
          <p:nvSpPr>
            <p:cNvPr id="339" name="|  관계도  |  클래스 모델링  |  DB 모델링  |  스토리보드  |"/>
            <p:cNvSpPr txBox="1"/>
            <p:nvPr/>
          </p:nvSpPr>
          <p:spPr>
            <a:xfrm>
              <a:off x="52069" y="59869"/>
              <a:ext cx="12087861" cy="339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600">
                  <a:solidFill>
                    <a:srgbClr val="FFD966"/>
                  </a:solidFill>
                </a:defRPr>
              </a:pPr>
              <a:r>
                <a:t>  </a:t>
              </a:r>
              <a:r>
                <a:rPr sz="1400"/>
                <a:t>|  관계도 </a:t>
              </a:r>
              <a:r>
                <a:rPr sz="1400" b="1"/>
                <a:t> |  클래스 모델링  |  </a:t>
              </a:r>
              <a:r>
                <a:rPr sz="1400"/>
                <a:t>DB 모델링  |  스토리보드  | </a:t>
              </a:r>
            </a:p>
          </p:txBody>
        </p:sp>
      </p:grpSp>
      <p:pic>
        <p:nvPicPr>
          <p:cNvPr id="341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441" y="1663930"/>
            <a:ext cx="7459118" cy="513469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995D-73A2-407A-9CE0-18A25EA838EE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316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6127</TotalTime>
  <Words>1209</Words>
  <Application>Microsoft Office PowerPoint</Application>
  <PresentationFormat>와이드스크린</PresentationFormat>
  <Paragraphs>534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맑은 고딕</vt:lpstr>
      <vt:lpstr>함초롬돋움</vt:lpstr>
      <vt:lpstr>Arial</vt:lpstr>
      <vt:lpstr>Office 테마</vt:lpstr>
      <vt:lpstr>FIRST.GG</vt:lpstr>
      <vt:lpstr>  CONENTS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FIRST.GG</dc:title>
  <dc:creator>주해진</dc:creator>
  <cp:lastModifiedBy>주해진</cp:lastModifiedBy>
  <cp:revision>590</cp:revision>
  <dcterms:created xsi:type="dcterms:W3CDTF">2022-04-13T08:17:57Z</dcterms:created>
  <dcterms:modified xsi:type="dcterms:W3CDTF">2022-04-17T17:17:59Z</dcterms:modified>
</cp:coreProperties>
</file>